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77"/>
  </p:notesMasterIdLst>
  <p:handoutMasterIdLst>
    <p:handoutMasterId r:id="rId78"/>
  </p:handoutMasterIdLst>
  <p:sldIdLst>
    <p:sldId id="974" r:id="rId2"/>
    <p:sldId id="975" r:id="rId3"/>
    <p:sldId id="976" r:id="rId4"/>
    <p:sldId id="977" r:id="rId5"/>
    <p:sldId id="970" r:id="rId6"/>
    <p:sldId id="836" r:id="rId7"/>
    <p:sldId id="965" r:id="rId8"/>
    <p:sldId id="309" r:id="rId9"/>
    <p:sldId id="315" r:id="rId10"/>
    <p:sldId id="469" r:id="rId11"/>
    <p:sldId id="969" r:id="rId12"/>
    <p:sldId id="918" r:id="rId13"/>
    <p:sldId id="749" r:id="rId14"/>
    <p:sldId id="964" r:id="rId15"/>
    <p:sldId id="916" r:id="rId16"/>
    <p:sldId id="971" r:id="rId17"/>
    <p:sldId id="841" r:id="rId18"/>
    <p:sldId id="966" r:id="rId19"/>
    <p:sldId id="477" r:id="rId20"/>
    <p:sldId id="873" r:id="rId21"/>
    <p:sldId id="879" r:id="rId22"/>
    <p:sldId id="919" r:id="rId23"/>
    <p:sldId id="920" r:id="rId24"/>
    <p:sldId id="922" r:id="rId25"/>
    <p:sldId id="923" r:id="rId26"/>
    <p:sldId id="921" r:id="rId27"/>
    <p:sldId id="874" r:id="rId28"/>
    <p:sldId id="973" r:id="rId29"/>
    <p:sldId id="924" r:id="rId30"/>
    <p:sldId id="927" r:id="rId31"/>
    <p:sldId id="933" r:id="rId32"/>
    <p:sldId id="929" r:id="rId33"/>
    <p:sldId id="934" r:id="rId34"/>
    <p:sldId id="930" r:id="rId35"/>
    <p:sldId id="978" r:id="rId36"/>
    <p:sldId id="979" r:id="rId37"/>
    <p:sldId id="657" r:id="rId38"/>
    <p:sldId id="967" r:id="rId39"/>
    <p:sldId id="817" r:id="rId40"/>
    <p:sldId id="818" r:id="rId41"/>
    <p:sldId id="819" r:id="rId42"/>
    <p:sldId id="937" r:id="rId43"/>
    <p:sldId id="938" r:id="rId44"/>
    <p:sldId id="820" r:id="rId45"/>
    <p:sldId id="963" r:id="rId46"/>
    <p:sldId id="510" r:id="rId47"/>
    <p:sldId id="968" r:id="rId48"/>
    <p:sldId id="939" r:id="rId49"/>
    <p:sldId id="690" r:id="rId50"/>
    <p:sldId id="827" r:id="rId51"/>
    <p:sldId id="695" r:id="rId52"/>
    <p:sldId id="697" r:id="rId53"/>
    <p:sldId id="940" r:id="rId54"/>
    <p:sldId id="700" r:id="rId55"/>
    <p:sldId id="702" r:id="rId56"/>
    <p:sldId id="703" r:id="rId57"/>
    <p:sldId id="704" r:id="rId58"/>
    <p:sldId id="941" r:id="rId59"/>
    <p:sldId id="706" r:id="rId60"/>
    <p:sldId id="830" r:id="rId61"/>
    <p:sldId id="942" r:id="rId62"/>
    <p:sldId id="710" r:id="rId63"/>
    <p:sldId id="943" r:id="rId64"/>
    <p:sldId id="712" r:id="rId65"/>
    <p:sldId id="944" r:id="rId66"/>
    <p:sldId id="714" r:id="rId67"/>
    <p:sldId id="945" r:id="rId68"/>
    <p:sldId id="946" r:id="rId69"/>
    <p:sldId id="947" r:id="rId70"/>
    <p:sldId id="949" r:id="rId71"/>
    <p:sldId id="908" r:id="rId72"/>
    <p:sldId id="718" r:id="rId73"/>
    <p:sldId id="962" r:id="rId74"/>
    <p:sldId id="958" r:id="rId75"/>
    <p:sldId id="959" r:id="rId76"/>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606" autoAdjust="0"/>
    <p:restoredTop sz="92254" autoAdjust="0"/>
  </p:normalViewPr>
  <p:slideViewPr>
    <p:cSldViewPr>
      <p:cViewPr>
        <p:scale>
          <a:sx n="75" d="100"/>
          <a:sy n="75" d="100"/>
        </p:scale>
        <p:origin x="-1344" y="-402"/>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5118"/>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image" Target="../media/image10.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image" Target="../media/image29.e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image" Target="../media/image32.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image" Target="../media/image37.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image" Target="../media/image4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image" Target="../media/image43.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image" Target="../media/image46.emf"/></Relationships>
</file>

<file path=ppt/drawings/_rels/vmlDrawing19.v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image" Target="../media/image48.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image" Target="../media/image12.emf"/></Relationships>
</file>

<file path=ppt/drawings/_rels/vmlDrawing20.v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image" Target="../media/image50.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55.emf"/></Relationships>
</file>

<file path=ppt/drawings/_rels/vmlDrawing23.v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image" Target="../media/image56.emf"/><Relationship Id="rId4" Type="http://schemas.openxmlformats.org/officeDocument/2006/relationships/image" Target="../media/image59.e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image" Target="../media/image60.emf"/></Relationships>
</file>

<file path=ppt/drawings/_rels/vmlDrawing25.vml.rels><?xml version="1.0" encoding="UTF-8" standalone="yes"?>
<Relationships xmlns="http://schemas.openxmlformats.org/package/2006/relationships"><Relationship Id="rId2" Type="http://schemas.openxmlformats.org/officeDocument/2006/relationships/image" Target="../media/image63.emf"/><Relationship Id="rId1" Type="http://schemas.openxmlformats.org/officeDocument/2006/relationships/image" Target="../media/image62.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65.emf"/></Relationships>
</file>

<file path=ppt/drawings/_rels/vmlDrawing27.v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image" Target="../media/image67.emf"/><Relationship Id="rId1" Type="http://schemas.openxmlformats.org/officeDocument/2006/relationships/image" Target="../media/image66.emf"/><Relationship Id="rId4" Type="http://schemas.openxmlformats.org/officeDocument/2006/relationships/image" Target="../media/image69.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71.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image" Target="../media/image19.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image" Target="../media/image2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image" Target="../media/image24.e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image" Target="../media/image25.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2016-08-13</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18.png>
</file>

<file path=ppt/media/image2.png>
</file>

<file path=ppt/media/image3.png>
</file>

<file path=ppt/media/image39.tif>
</file>

<file path=ppt/media/image4.jpeg>
</file>

<file path=ppt/media/image5.png>
</file>

<file path=ppt/media/image53.tif>
</file>

<file path=ppt/media/image54.tif>
</file>

<file path=ppt/media/image6.png>
</file>

<file path=ppt/media/image64.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2016-08-13</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5</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6</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7</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187236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323155597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149618840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Tree>
    <p:extLst>
      <p:ext uri="{BB962C8B-B14F-4D97-AF65-F5344CB8AC3E}">
        <p14:creationId xmlns:p14="http://schemas.microsoft.com/office/powerpoint/2010/main" val="272944350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0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7634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8_两栏内容">
    <p:spTree>
      <p:nvGrpSpPr>
        <p:cNvPr id="1" name=""/>
        <p:cNvGrpSpPr/>
        <p:nvPr/>
      </p:nvGrpSpPr>
      <p:grpSpPr>
        <a:xfrm>
          <a:off x="0" y="0"/>
          <a:ext cx="0" cy="0"/>
          <a:chOff x="0" y="0"/>
          <a:chExt cx="0" cy="0"/>
        </a:xfrm>
      </p:grpSpPr>
      <p:sp>
        <p:nvSpPr>
          <p:cNvPr id="2" name="AutoShape 46"/>
          <p:cNvSpPr>
            <a:spLocks noChangeArrowheads="1"/>
          </p:cNvSpPr>
          <p:nvPr userDrawn="1"/>
        </p:nvSpPr>
        <p:spPr bwMode="gray">
          <a:xfrm>
            <a:off x="-370369" y="10718"/>
            <a:ext cx="12880358" cy="616092"/>
          </a:xfrm>
          <a:prstGeom prst="roundRect">
            <a:avLst>
              <a:gd name="adj" fmla="val 50000"/>
            </a:avLst>
          </a:prstGeom>
          <a:gradFill rotWithShape="1">
            <a:gsLst>
              <a:gs pos="0">
                <a:srgbClr val="F8F8F8"/>
              </a:gs>
              <a:gs pos="100000">
                <a:srgbClr val="F8F8F8">
                  <a:gamma/>
                  <a:shade val="76471"/>
                  <a:invGamma/>
                </a:srgbClr>
              </a:gs>
            </a:gsLst>
            <a:lin ang="5400000" scaled="1"/>
          </a:gradFill>
          <a:ln w="19050">
            <a:solidFill>
              <a:srgbClr val="C0C0C0"/>
            </a:solidFill>
            <a:round/>
            <a:headEnd/>
            <a:tailEnd/>
          </a:ln>
          <a:effectLst>
            <a:outerShdw dist="53882" dir="2700000" algn="ctr" rotWithShape="0">
              <a:srgbClr val="292929">
                <a:alpha val="50000"/>
              </a:srgbClr>
            </a:outerShdw>
          </a:effectLst>
        </p:spPr>
        <p:txBody>
          <a:bodyPr wrap="none" lIns="121898" tIns="60948" rIns="121898" bIns="60948" anchor="ctr"/>
          <a:lstStyle/>
          <a:p>
            <a:pPr algn="ctr">
              <a:defRPr/>
            </a:pPr>
            <a:endParaRPr lang="zh-CN" altLang="en-US" sz="2400" b="1">
              <a:solidFill>
                <a:schemeClr val="tx1"/>
              </a:solidFill>
              <a:latin typeface="Times New Roman" pitchFamily="18" charset="0"/>
              <a:cs typeface="Times New Roman" pitchFamily="18" charset="0"/>
            </a:endParaRPr>
          </a:p>
        </p:txBody>
      </p:sp>
      <p:graphicFrame>
        <p:nvGraphicFramePr>
          <p:cNvPr id="3" name="表格 2"/>
          <p:cNvGraphicFramePr>
            <a:graphicFrameLocks noGrp="1"/>
          </p:cNvGraphicFramePr>
          <p:nvPr userDrawn="1">
            <p:extLst>
              <p:ext uri="{D42A27DB-BD31-4B8C-83A1-F6EECF244321}">
                <p14:modId xmlns:p14="http://schemas.microsoft.com/office/powerpoint/2010/main" val="497922553"/>
              </p:ext>
            </p:extLst>
          </p:nvPr>
        </p:nvGraphicFramePr>
        <p:xfrm>
          <a:off x="201223" y="43238"/>
          <a:ext cx="11653880" cy="519643"/>
        </p:xfrm>
        <a:graphic>
          <a:graphicData uri="http://schemas.openxmlformats.org/drawingml/2006/table">
            <a:tbl>
              <a:tblPr firstRow="1" bandRow="1">
                <a:tableStyleId>{5C22544A-7EE6-4342-B048-85BDC9FD1C3A}</a:tableStyleId>
              </a:tblPr>
              <a:tblGrid>
                <a:gridCol w="832420"/>
                <a:gridCol w="832420"/>
                <a:gridCol w="832420"/>
                <a:gridCol w="832420"/>
                <a:gridCol w="832420"/>
                <a:gridCol w="832420"/>
                <a:gridCol w="832420"/>
                <a:gridCol w="832420"/>
                <a:gridCol w="832420"/>
                <a:gridCol w="832420"/>
                <a:gridCol w="832420"/>
                <a:gridCol w="832420"/>
                <a:gridCol w="832420"/>
                <a:gridCol w="832420"/>
              </a:tblGrid>
              <a:tr h="519643">
                <a:tc>
                  <a:txBody>
                    <a:bodyPr/>
                    <a:lstStyle/>
                    <a:p>
                      <a:pPr>
                        <a:lnSpc>
                          <a:spcPct val="50000"/>
                        </a:lnSpc>
                      </a:pPr>
                      <a:endParaRPr lang="zh-CN" altLang="en-US" sz="1900" baseline="0" dirty="0"/>
                    </a:p>
                  </a:txBody>
                  <a:tcPr marL="121904" marR="121904" marT="60974" marB="6097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35790771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5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316142"/>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7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83331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914281" y="609741"/>
            <a:ext cx="10361851" cy="1143265"/>
          </a:xfrm>
          <a:prstGeom prst="rect">
            <a:avLst/>
          </a:prstGeom>
        </p:spPr>
        <p:txBody>
          <a:bodyPr lIns="108850" tIns="54425" rIns="108850" bIns="54425"/>
          <a:lstStyle/>
          <a:p>
            <a:r>
              <a:rPr lang="zh-CN" altLang="en-US" smtClean="0"/>
              <a:t>单击此处编辑母版标题样式</a:t>
            </a:r>
            <a:endParaRPr lang="zh-CN" altLang="en-US"/>
          </a:p>
        </p:txBody>
      </p:sp>
      <p:sp>
        <p:nvSpPr>
          <p:cNvPr id="3" name="内容占位符 2"/>
          <p:cNvSpPr>
            <a:spLocks noGrp="1"/>
          </p:cNvSpPr>
          <p:nvPr>
            <p:ph idx="1"/>
          </p:nvPr>
        </p:nvSpPr>
        <p:spPr>
          <a:xfrm>
            <a:off x="914281" y="1981659"/>
            <a:ext cx="10361851" cy="4115753"/>
          </a:xfrm>
          <a:prstGeom prst="rect">
            <a:avLst/>
          </a:prstGeom>
        </p:spPr>
        <p:txBody>
          <a:bodyPr lIns="108850" tIns="54425" rIns="108850" bIns="54425"/>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1"/>
          <p:cNvSpPr>
            <a:spLocks noGrp="1" noChangeArrowheads="1"/>
          </p:cNvSpPr>
          <p:nvPr>
            <p:ph type="dt" sz="half" idx="10"/>
          </p:nvPr>
        </p:nvSpPr>
        <p:spPr>
          <a:xfrm>
            <a:off x="914281" y="6173629"/>
            <a:ext cx="2539669" cy="457306"/>
          </a:xfrm>
          <a:prstGeom prst="rect">
            <a:avLst/>
          </a:prstGeom>
          <a:ln/>
        </p:spPr>
        <p:txBody>
          <a:bodyPr lIns="108850" tIns="54425" rIns="108850" bIns="54425"/>
          <a:lstStyle>
            <a:lvl1pPr>
              <a:defRPr/>
            </a:lvl1pPr>
          </a:lstStyle>
          <a:p>
            <a:pPr>
              <a:defRPr/>
            </a:pPr>
            <a:endParaRPr lang="zh-CN" altLang="zh-CN"/>
          </a:p>
        </p:txBody>
      </p:sp>
      <p:sp>
        <p:nvSpPr>
          <p:cNvPr id="5" name="Rectangle 62"/>
          <p:cNvSpPr>
            <a:spLocks noGrp="1" noChangeArrowheads="1"/>
          </p:cNvSpPr>
          <p:nvPr>
            <p:ph type="ftr" sz="quarter" idx="11"/>
          </p:nvPr>
        </p:nvSpPr>
        <p:spPr>
          <a:xfrm>
            <a:off x="4165058" y="6173629"/>
            <a:ext cx="3860297" cy="457306"/>
          </a:xfrm>
          <a:prstGeom prst="rect">
            <a:avLst/>
          </a:prstGeom>
          <a:ln/>
        </p:spPr>
        <p:txBody>
          <a:bodyPr lIns="108850" tIns="54425" rIns="108850" bIns="54425"/>
          <a:lstStyle>
            <a:lvl1pPr>
              <a:defRPr/>
            </a:lvl1pPr>
          </a:lstStyle>
          <a:p>
            <a:pPr>
              <a:defRPr/>
            </a:pPr>
            <a:endParaRPr lang="zh-CN" altLang="zh-CN"/>
          </a:p>
        </p:txBody>
      </p:sp>
      <p:sp>
        <p:nvSpPr>
          <p:cNvPr id="6" name="Rectangle 63"/>
          <p:cNvSpPr>
            <a:spLocks noGrp="1" noChangeArrowheads="1"/>
          </p:cNvSpPr>
          <p:nvPr>
            <p:ph type="sldNum" sz="quarter" idx="12"/>
          </p:nvPr>
        </p:nvSpPr>
        <p:spPr>
          <a:xfrm>
            <a:off x="8736463" y="6173629"/>
            <a:ext cx="2539669" cy="457306"/>
          </a:xfrm>
          <a:prstGeom prst="rect">
            <a:avLst/>
          </a:prstGeom>
          <a:ln/>
        </p:spPr>
        <p:txBody>
          <a:bodyPr lIns="108850" tIns="54425" rIns="108850" bIns="54425"/>
          <a:lstStyle>
            <a:lvl1pPr>
              <a:defRPr/>
            </a:lvl1pPr>
          </a:lstStyle>
          <a:p>
            <a:pPr>
              <a:defRPr/>
            </a:pPr>
            <a:fld id="{3E7A6702-54CA-4A44-8EBB-5F0078F43F53}" type="slidenum">
              <a:rPr lang="zh-CN" altLang="zh-CN"/>
              <a:pPr>
                <a:defRPr/>
              </a:pPr>
              <a:t>‹#›</a:t>
            </a:fld>
            <a:endParaRPr lang="zh-CN" altLang="zh-CN"/>
          </a:p>
        </p:txBody>
      </p:sp>
    </p:spTree>
    <p:extLst>
      <p:ext uri="{BB962C8B-B14F-4D97-AF65-F5344CB8AC3E}">
        <p14:creationId xmlns:p14="http://schemas.microsoft.com/office/powerpoint/2010/main" val="1942269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两栏内容">
    <p:spTree>
      <p:nvGrpSpPr>
        <p:cNvPr id="1" name=""/>
        <p:cNvGrpSpPr/>
        <p:nvPr/>
      </p:nvGrpSpPr>
      <p:grpSpPr>
        <a:xfrm>
          <a:off x="0" y="0"/>
          <a:ext cx="0" cy="0"/>
          <a:chOff x="0" y="0"/>
          <a:chExt cx="0" cy="0"/>
        </a:xfrm>
      </p:grpSpPr>
      <p:pic>
        <p:nvPicPr>
          <p:cNvPr id="44034" name="Picture 2" descr="F:\张丽\2015\一轮\化学\新建文件夹 (5)\第二章  第1讲-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6671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考试标准">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475" y="-26590"/>
            <a:ext cx="12215887" cy="6886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3" descr="F:\曹瑞媛\校对\幻灯片\图片\一轮幻灯片用人教\排查8.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5443"/>
          <a:stretch/>
        </p:blipFill>
        <p:spPr bwMode="auto">
          <a:xfrm>
            <a:off x="-25474" y="-98597"/>
            <a:ext cx="12313368" cy="72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53500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23479521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58242907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25509760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0_两栏内容">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309901856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47767911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1"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8" r:id="rId13"/>
    <p:sldLayoutId id="2147483827" r:id="rId14"/>
    <p:sldLayoutId id="2147483812" r:id="rId15"/>
    <p:sldLayoutId id="2147483813" r:id="rId16"/>
    <p:sldLayoutId id="2147483817" r:id="rId17"/>
    <p:sldLayoutId id="2147483815" r:id="rId18"/>
    <p:sldLayoutId id="2147483816" r:id="rId19"/>
    <p:sldLayoutId id="2147483829" r:id="rId20"/>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slide" Target="slide9.xml"/><Relationship Id="rId1" Type="http://schemas.openxmlformats.org/officeDocument/2006/relationships/slideLayout" Target="../slideLayouts/slideLayout16.xml"/><Relationship Id="rId5" Type="http://schemas.openxmlformats.org/officeDocument/2006/relationships/slide" Target="slide13.xml"/><Relationship Id="rId4" Type="http://schemas.openxmlformats.org/officeDocument/2006/relationships/slide" Target="slide14.xml"/></Relationships>
</file>

<file path=ppt/slides/_rels/slide14.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package" Target="../embeddings/Microsoft_Word_Document3.docx"/><Relationship Id="rId7" Type="http://schemas.openxmlformats.org/officeDocument/2006/relationships/package" Target="../embeddings/Microsoft_Word_Document5.docx"/><Relationship Id="rId12" Type="http://schemas.openxmlformats.org/officeDocument/2006/relationships/slide" Target="slide13.xml"/><Relationship Id="rId2" Type="http://schemas.openxmlformats.org/officeDocument/2006/relationships/slideLayout" Target="../slideLayouts/slideLayout16.xml"/><Relationship Id="rId1" Type="http://schemas.openxmlformats.org/officeDocument/2006/relationships/vmlDrawing" Target="../drawings/vmlDrawing2.vml"/><Relationship Id="rId6" Type="http://schemas.openxmlformats.org/officeDocument/2006/relationships/image" Target="../media/image13.emf"/><Relationship Id="rId11" Type="http://schemas.openxmlformats.org/officeDocument/2006/relationships/slide" Target="slide14.xml"/><Relationship Id="rId5" Type="http://schemas.openxmlformats.org/officeDocument/2006/relationships/package" Target="../embeddings/Microsoft_Word_Document4.docx"/><Relationship Id="rId10" Type="http://schemas.openxmlformats.org/officeDocument/2006/relationships/slide" Target="slide10.xml"/><Relationship Id="rId4" Type="http://schemas.openxmlformats.org/officeDocument/2006/relationships/image" Target="../media/image12.emf"/><Relationship Id="rId9" Type="http://schemas.openxmlformats.org/officeDocument/2006/relationships/slide" Target="slide9.xml"/></Relationships>
</file>

<file path=ppt/slides/_rels/slide15.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package" Target="../embeddings/Microsoft_Word_Document6.docx"/><Relationship Id="rId7" Type="http://schemas.openxmlformats.org/officeDocument/2006/relationships/slide" Target="slide9.xml"/><Relationship Id="rId2" Type="http://schemas.openxmlformats.org/officeDocument/2006/relationships/slideLayout" Target="../slideLayouts/slideLayout16.xml"/><Relationship Id="rId1" Type="http://schemas.openxmlformats.org/officeDocument/2006/relationships/vmlDrawing" Target="../drawings/vmlDrawing3.vml"/><Relationship Id="rId6" Type="http://schemas.openxmlformats.org/officeDocument/2006/relationships/image" Target="../media/image16.emf"/><Relationship Id="rId5" Type="http://schemas.openxmlformats.org/officeDocument/2006/relationships/package" Target="../embeddings/Microsoft_Word_Document7.docx"/><Relationship Id="rId10" Type="http://schemas.openxmlformats.org/officeDocument/2006/relationships/slide" Target="slide13.xml"/><Relationship Id="rId4" Type="http://schemas.openxmlformats.org/officeDocument/2006/relationships/image" Target="../media/image15.emf"/><Relationship Id="rId9" Type="http://schemas.openxmlformats.org/officeDocument/2006/relationships/slide" Target="slide1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8" Type="http://schemas.openxmlformats.org/officeDocument/2006/relationships/slide" Target="slide24.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0.xml"/><Relationship Id="rId6" Type="http://schemas.openxmlformats.org/officeDocument/2006/relationships/slide" Target="slide26.xml"/><Relationship Id="rId5" Type="http://schemas.openxmlformats.org/officeDocument/2006/relationships/slide" Target="slide22.xml"/><Relationship Id="rId4" Type="http://schemas.openxmlformats.org/officeDocument/2006/relationships/slide" Target="slide2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8" Type="http://schemas.openxmlformats.org/officeDocument/2006/relationships/slide" Target="slide20.xml"/><Relationship Id="rId13" Type="http://schemas.openxmlformats.org/officeDocument/2006/relationships/slide" Target="slide24.xml"/><Relationship Id="rId3" Type="http://schemas.openxmlformats.org/officeDocument/2006/relationships/package" Target="../embeddings/Microsoft_Word_Document8.docx"/><Relationship Id="rId7" Type="http://schemas.openxmlformats.org/officeDocument/2006/relationships/slide" Target="slide19.xml"/><Relationship Id="rId12" Type="http://schemas.openxmlformats.org/officeDocument/2006/relationships/slide" Target="slide29.xml"/><Relationship Id="rId2" Type="http://schemas.openxmlformats.org/officeDocument/2006/relationships/slideLayout" Target="../slideLayouts/slideLayout16.xml"/><Relationship Id="rId1" Type="http://schemas.openxmlformats.org/officeDocument/2006/relationships/vmlDrawing" Target="../drawings/vmlDrawing4.vml"/><Relationship Id="rId6" Type="http://schemas.openxmlformats.org/officeDocument/2006/relationships/image" Target="../media/image20.emf"/><Relationship Id="rId11" Type="http://schemas.openxmlformats.org/officeDocument/2006/relationships/slide" Target="slide26.xml"/><Relationship Id="rId5" Type="http://schemas.openxmlformats.org/officeDocument/2006/relationships/package" Target="../embeddings/Microsoft_Word_Document9.docx"/><Relationship Id="rId10" Type="http://schemas.openxmlformats.org/officeDocument/2006/relationships/slide" Target="slide22.xml"/><Relationship Id="rId4" Type="http://schemas.openxmlformats.org/officeDocument/2006/relationships/image" Target="../media/image19.emf"/><Relationship Id="rId9" Type="http://schemas.openxmlformats.org/officeDocument/2006/relationships/slide" Target="slide21.xml"/></Relationships>
</file>

<file path=ppt/slides/_rels/slide21.xml.rels><?xml version="1.0" encoding="UTF-8" standalone="yes"?>
<Relationships xmlns="http://schemas.openxmlformats.org/package/2006/relationships"><Relationship Id="rId8" Type="http://schemas.openxmlformats.org/officeDocument/2006/relationships/slide" Target="slide19.xml"/><Relationship Id="rId13" Type="http://schemas.openxmlformats.org/officeDocument/2006/relationships/slide" Target="slide29.xml"/><Relationship Id="rId3" Type="http://schemas.openxmlformats.org/officeDocument/2006/relationships/package" Target="../embeddings/Microsoft_Word_Document10.docx"/><Relationship Id="rId7" Type="http://schemas.openxmlformats.org/officeDocument/2006/relationships/package" Target="../embeddings/Microsoft_Word_Document12.docx"/><Relationship Id="rId12" Type="http://schemas.openxmlformats.org/officeDocument/2006/relationships/slide" Target="slide26.xml"/><Relationship Id="rId2" Type="http://schemas.openxmlformats.org/officeDocument/2006/relationships/slideLayout" Target="../slideLayouts/slideLayout16.xml"/><Relationship Id="rId1" Type="http://schemas.openxmlformats.org/officeDocument/2006/relationships/vmlDrawing" Target="../drawings/vmlDrawing5.vml"/><Relationship Id="rId6" Type="http://schemas.openxmlformats.org/officeDocument/2006/relationships/image" Target="../media/image22.emf"/><Relationship Id="rId11" Type="http://schemas.openxmlformats.org/officeDocument/2006/relationships/slide" Target="slide22.xml"/><Relationship Id="rId5" Type="http://schemas.openxmlformats.org/officeDocument/2006/relationships/package" Target="../embeddings/Microsoft_Word_Document11.docx"/><Relationship Id="rId10" Type="http://schemas.openxmlformats.org/officeDocument/2006/relationships/slide" Target="slide21.xml"/><Relationship Id="rId4" Type="http://schemas.openxmlformats.org/officeDocument/2006/relationships/image" Target="../media/image21.emf"/><Relationship Id="rId9" Type="http://schemas.openxmlformats.org/officeDocument/2006/relationships/slide" Target="slide20.xml"/><Relationship Id="rId14" Type="http://schemas.openxmlformats.org/officeDocument/2006/relationships/slide" Target="slide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8" Type="http://schemas.openxmlformats.org/officeDocument/2006/relationships/slide" Target="slide29.xml"/><Relationship Id="rId3" Type="http://schemas.openxmlformats.org/officeDocument/2006/relationships/slide" Target="slide20.xml"/><Relationship Id="rId7" Type="http://schemas.openxmlformats.org/officeDocument/2006/relationships/slide" Target="slide26.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4.xml"/><Relationship Id="rId5" Type="http://schemas.openxmlformats.org/officeDocument/2006/relationships/slide" Target="slide22.xml"/><Relationship Id="rId4" Type="http://schemas.openxmlformats.org/officeDocument/2006/relationships/slide" Target="slide21.xml"/></Relationships>
</file>

<file path=ppt/slides/_rels/slide24.xml.rels><?xml version="1.0" encoding="UTF-8" standalone="yes"?>
<Relationships xmlns="http://schemas.openxmlformats.org/package/2006/relationships"><Relationship Id="rId8" Type="http://schemas.openxmlformats.org/officeDocument/2006/relationships/slide" Target="slide26.xml"/><Relationship Id="rId3" Type="http://schemas.openxmlformats.org/officeDocument/2006/relationships/slide" Target="slide19.xml"/><Relationship Id="rId7" Type="http://schemas.openxmlformats.org/officeDocument/2006/relationships/slide" Target="slide24.xml"/><Relationship Id="rId2" Type="http://schemas.openxmlformats.org/officeDocument/2006/relationships/slideLayout" Target="../slideLayouts/slideLayout16.xml"/><Relationship Id="rId1" Type="http://schemas.openxmlformats.org/officeDocument/2006/relationships/vmlDrawing" Target="../drawings/vmlDrawing6.vml"/><Relationship Id="rId6" Type="http://schemas.openxmlformats.org/officeDocument/2006/relationships/slide" Target="slide22.xml"/><Relationship Id="rId11" Type="http://schemas.openxmlformats.org/officeDocument/2006/relationships/image" Target="../media/image23.emf"/><Relationship Id="rId5" Type="http://schemas.openxmlformats.org/officeDocument/2006/relationships/slide" Target="slide21.xml"/><Relationship Id="rId10" Type="http://schemas.openxmlformats.org/officeDocument/2006/relationships/package" Target="../embeddings/Microsoft_Word_Document13.docx"/><Relationship Id="rId4" Type="http://schemas.openxmlformats.org/officeDocument/2006/relationships/slide" Target="slide20.xml"/><Relationship Id="rId9" Type="http://schemas.openxmlformats.org/officeDocument/2006/relationships/slide" Target="slide29.xml"/></Relationships>
</file>

<file path=ppt/slides/_rels/slide25.xml.rels><?xml version="1.0" encoding="UTF-8" standalone="yes"?>
<Relationships xmlns="http://schemas.openxmlformats.org/package/2006/relationships"><Relationship Id="rId8" Type="http://schemas.openxmlformats.org/officeDocument/2006/relationships/slide" Target="slide22.xml"/><Relationship Id="rId13" Type="http://schemas.openxmlformats.org/officeDocument/2006/relationships/image" Target="../media/image23.emf"/><Relationship Id="rId3" Type="http://schemas.openxmlformats.org/officeDocument/2006/relationships/package" Target="../embeddings/Microsoft_Word_Document14.docx"/><Relationship Id="rId7" Type="http://schemas.openxmlformats.org/officeDocument/2006/relationships/slide" Target="slide21.xml"/><Relationship Id="rId12" Type="http://schemas.openxmlformats.org/officeDocument/2006/relationships/package" Target="../embeddings/Microsoft_Word_Document15.docx"/><Relationship Id="rId2" Type="http://schemas.openxmlformats.org/officeDocument/2006/relationships/slideLayout" Target="../slideLayouts/slideLayout16.xml"/><Relationship Id="rId1" Type="http://schemas.openxmlformats.org/officeDocument/2006/relationships/vmlDrawing" Target="../drawings/vmlDrawing7.vml"/><Relationship Id="rId6" Type="http://schemas.openxmlformats.org/officeDocument/2006/relationships/slide" Target="slide20.xml"/><Relationship Id="rId11" Type="http://schemas.openxmlformats.org/officeDocument/2006/relationships/slide" Target="slide29.xml"/><Relationship Id="rId5" Type="http://schemas.openxmlformats.org/officeDocument/2006/relationships/slide" Target="slide19.xml"/><Relationship Id="rId10" Type="http://schemas.openxmlformats.org/officeDocument/2006/relationships/slide" Target="slide26.xml"/><Relationship Id="rId4" Type="http://schemas.openxmlformats.org/officeDocument/2006/relationships/image" Target="../media/image24.emf"/><Relationship Id="rId9" Type="http://schemas.openxmlformats.org/officeDocument/2006/relationships/slide" Target="slide24.xml"/></Relationships>
</file>

<file path=ppt/slides/_rels/slide26.xml.rels><?xml version="1.0" encoding="UTF-8" standalone="yes"?>
<Relationships xmlns="http://schemas.openxmlformats.org/package/2006/relationships"><Relationship Id="rId8" Type="http://schemas.openxmlformats.org/officeDocument/2006/relationships/slide" Target="slide24.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6.xml"/><Relationship Id="rId5" Type="http://schemas.openxmlformats.org/officeDocument/2006/relationships/slide" Target="slide22.xml"/><Relationship Id="rId4" Type="http://schemas.openxmlformats.org/officeDocument/2006/relationships/slide" Target="slide21.xml"/></Relationships>
</file>

<file path=ppt/slides/_rels/slide27.xml.rels><?xml version="1.0" encoding="UTF-8" standalone="yes"?>
<Relationships xmlns="http://schemas.openxmlformats.org/package/2006/relationships"><Relationship Id="rId8" Type="http://schemas.openxmlformats.org/officeDocument/2006/relationships/slide" Target="slide20.xml"/><Relationship Id="rId13" Type="http://schemas.openxmlformats.org/officeDocument/2006/relationships/package" Target="../embeddings/Microsoft_Word_Document18.docx"/><Relationship Id="rId3" Type="http://schemas.openxmlformats.org/officeDocument/2006/relationships/package" Target="../embeddings/Microsoft_Word_Document16.docx"/><Relationship Id="rId7" Type="http://schemas.openxmlformats.org/officeDocument/2006/relationships/slide" Target="slide19.xml"/><Relationship Id="rId12" Type="http://schemas.openxmlformats.org/officeDocument/2006/relationships/slide" Target="slide29.xml"/><Relationship Id="rId2" Type="http://schemas.openxmlformats.org/officeDocument/2006/relationships/slideLayout" Target="../slideLayouts/slideLayout16.xml"/><Relationship Id="rId1" Type="http://schemas.openxmlformats.org/officeDocument/2006/relationships/vmlDrawing" Target="../drawings/vmlDrawing8.vml"/><Relationship Id="rId6" Type="http://schemas.openxmlformats.org/officeDocument/2006/relationships/image" Target="../media/image26.emf"/><Relationship Id="rId11" Type="http://schemas.openxmlformats.org/officeDocument/2006/relationships/slide" Target="slide26.xml"/><Relationship Id="rId5" Type="http://schemas.openxmlformats.org/officeDocument/2006/relationships/package" Target="../embeddings/Microsoft_Word_Document17.docx"/><Relationship Id="rId15" Type="http://schemas.openxmlformats.org/officeDocument/2006/relationships/slide" Target="slide24.xml"/><Relationship Id="rId10" Type="http://schemas.openxmlformats.org/officeDocument/2006/relationships/slide" Target="slide22.xml"/><Relationship Id="rId4" Type="http://schemas.openxmlformats.org/officeDocument/2006/relationships/image" Target="../media/image25.emf"/><Relationship Id="rId9" Type="http://schemas.openxmlformats.org/officeDocument/2006/relationships/slide" Target="slide21.xml"/><Relationship Id="rId14" Type="http://schemas.openxmlformats.org/officeDocument/2006/relationships/image" Target="../media/image27.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slide" Target="slide22.xml"/><Relationship Id="rId3" Type="http://schemas.openxmlformats.org/officeDocument/2006/relationships/package" Target="../embeddings/Microsoft_Word_Document19.docx"/><Relationship Id="rId7" Type="http://schemas.openxmlformats.org/officeDocument/2006/relationships/slide" Target="slide21.xml"/><Relationship Id="rId2" Type="http://schemas.openxmlformats.org/officeDocument/2006/relationships/slideLayout" Target="../slideLayouts/slideLayout16.xml"/><Relationship Id="rId1" Type="http://schemas.openxmlformats.org/officeDocument/2006/relationships/vmlDrawing" Target="../drawings/vmlDrawing9.vml"/><Relationship Id="rId6" Type="http://schemas.openxmlformats.org/officeDocument/2006/relationships/slide" Target="slide20.xml"/><Relationship Id="rId11" Type="http://schemas.openxmlformats.org/officeDocument/2006/relationships/slide" Target="slide24.xml"/><Relationship Id="rId5" Type="http://schemas.openxmlformats.org/officeDocument/2006/relationships/slide" Target="slide19.xml"/><Relationship Id="rId10" Type="http://schemas.openxmlformats.org/officeDocument/2006/relationships/slide" Target="slide29.xml"/><Relationship Id="rId4" Type="http://schemas.openxmlformats.org/officeDocument/2006/relationships/image" Target="../media/image28.emf"/><Relationship Id="rId9" Type="http://schemas.openxmlformats.org/officeDocument/2006/relationships/slide" Target="slide26.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8" Type="http://schemas.openxmlformats.org/officeDocument/2006/relationships/slide" Target="slide24.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6.xml"/><Relationship Id="rId5" Type="http://schemas.openxmlformats.org/officeDocument/2006/relationships/slide" Target="slide22.xml"/><Relationship Id="rId4" Type="http://schemas.openxmlformats.org/officeDocument/2006/relationships/slide" Target="slide21.xml"/></Relationships>
</file>

<file path=ppt/slides/_rels/slide31.xml.rels><?xml version="1.0" encoding="UTF-8" standalone="yes"?>
<Relationships xmlns="http://schemas.openxmlformats.org/package/2006/relationships"><Relationship Id="rId8" Type="http://schemas.openxmlformats.org/officeDocument/2006/relationships/slide" Target="slide24.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6.xml"/><Relationship Id="rId5" Type="http://schemas.openxmlformats.org/officeDocument/2006/relationships/slide" Target="slide22.xml"/><Relationship Id="rId4" Type="http://schemas.openxmlformats.org/officeDocument/2006/relationships/slide" Target="slide21.xml"/></Relationships>
</file>

<file path=ppt/slides/_rels/slide32.xml.rels><?xml version="1.0" encoding="UTF-8" standalone="yes"?>
<Relationships xmlns="http://schemas.openxmlformats.org/package/2006/relationships"><Relationship Id="rId8" Type="http://schemas.openxmlformats.org/officeDocument/2006/relationships/slide" Target="slide24.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6.xml"/><Relationship Id="rId5" Type="http://schemas.openxmlformats.org/officeDocument/2006/relationships/slide" Target="slide22.xml"/><Relationship Id="rId4" Type="http://schemas.openxmlformats.org/officeDocument/2006/relationships/slide" Target="slide21.xml"/></Relationships>
</file>

<file path=ppt/slides/_rels/slide33.xml.rels><?xml version="1.0" encoding="UTF-8" standalone="yes"?>
<Relationships xmlns="http://schemas.openxmlformats.org/package/2006/relationships"><Relationship Id="rId8" Type="http://schemas.openxmlformats.org/officeDocument/2006/relationships/image" Target="../media/image31.emf"/><Relationship Id="rId13" Type="http://schemas.openxmlformats.org/officeDocument/2006/relationships/slide" Target="slide26.xml"/><Relationship Id="rId3" Type="http://schemas.openxmlformats.org/officeDocument/2006/relationships/package" Target="../embeddings/Microsoft_Word_Document20.docx"/><Relationship Id="rId7" Type="http://schemas.openxmlformats.org/officeDocument/2006/relationships/package" Target="../embeddings/Microsoft_Word_Document22.docx"/><Relationship Id="rId12" Type="http://schemas.openxmlformats.org/officeDocument/2006/relationships/slide" Target="slide22.xml"/><Relationship Id="rId2" Type="http://schemas.openxmlformats.org/officeDocument/2006/relationships/slideLayout" Target="../slideLayouts/slideLayout16.xml"/><Relationship Id="rId1" Type="http://schemas.openxmlformats.org/officeDocument/2006/relationships/vmlDrawing" Target="../drawings/vmlDrawing10.vml"/><Relationship Id="rId6" Type="http://schemas.openxmlformats.org/officeDocument/2006/relationships/image" Target="../media/image30.emf"/><Relationship Id="rId11" Type="http://schemas.openxmlformats.org/officeDocument/2006/relationships/slide" Target="slide21.xml"/><Relationship Id="rId5" Type="http://schemas.openxmlformats.org/officeDocument/2006/relationships/package" Target="../embeddings/Microsoft_Word_Document21.docx"/><Relationship Id="rId15" Type="http://schemas.openxmlformats.org/officeDocument/2006/relationships/slide" Target="slide24.xml"/><Relationship Id="rId10" Type="http://schemas.openxmlformats.org/officeDocument/2006/relationships/slide" Target="slide20.xml"/><Relationship Id="rId4" Type="http://schemas.openxmlformats.org/officeDocument/2006/relationships/image" Target="../media/image29.emf"/><Relationship Id="rId9" Type="http://schemas.openxmlformats.org/officeDocument/2006/relationships/slide" Target="slide19.xml"/><Relationship Id="rId14" Type="http://schemas.openxmlformats.org/officeDocument/2006/relationships/slide" Target="slide29.xml"/></Relationships>
</file>

<file path=ppt/slides/_rels/slide34.xml.rels><?xml version="1.0" encoding="UTF-8" standalone="yes"?>
<Relationships xmlns="http://schemas.openxmlformats.org/package/2006/relationships"><Relationship Id="rId8" Type="http://schemas.openxmlformats.org/officeDocument/2006/relationships/image" Target="../media/image34.emf"/><Relationship Id="rId13" Type="http://schemas.openxmlformats.org/officeDocument/2006/relationships/slide" Target="slide26.xml"/><Relationship Id="rId3" Type="http://schemas.openxmlformats.org/officeDocument/2006/relationships/package" Target="../embeddings/Microsoft_Word_Document23.docx"/><Relationship Id="rId7" Type="http://schemas.openxmlformats.org/officeDocument/2006/relationships/package" Target="../embeddings/Microsoft_Word_Document25.docx"/><Relationship Id="rId12" Type="http://schemas.openxmlformats.org/officeDocument/2006/relationships/slide" Target="slide22.xml"/><Relationship Id="rId2" Type="http://schemas.openxmlformats.org/officeDocument/2006/relationships/slideLayout" Target="../slideLayouts/slideLayout16.xml"/><Relationship Id="rId1" Type="http://schemas.openxmlformats.org/officeDocument/2006/relationships/vmlDrawing" Target="../drawings/vmlDrawing11.vml"/><Relationship Id="rId6" Type="http://schemas.openxmlformats.org/officeDocument/2006/relationships/image" Target="../media/image33.emf"/><Relationship Id="rId11" Type="http://schemas.openxmlformats.org/officeDocument/2006/relationships/slide" Target="slide21.xml"/><Relationship Id="rId5" Type="http://schemas.openxmlformats.org/officeDocument/2006/relationships/package" Target="../embeddings/Microsoft_Word_Document24.docx"/><Relationship Id="rId15" Type="http://schemas.openxmlformats.org/officeDocument/2006/relationships/slide" Target="slide24.xml"/><Relationship Id="rId10" Type="http://schemas.openxmlformats.org/officeDocument/2006/relationships/slide" Target="slide20.xml"/><Relationship Id="rId4" Type="http://schemas.openxmlformats.org/officeDocument/2006/relationships/image" Target="../media/image32.emf"/><Relationship Id="rId9" Type="http://schemas.openxmlformats.org/officeDocument/2006/relationships/slide" Target="slide19.xml"/><Relationship Id="rId14" Type="http://schemas.openxmlformats.org/officeDocument/2006/relationships/slide" Target="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8" Type="http://schemas.openxmlformats.org/officeDocument/2006/relationships/slide" Target="slide29.xml"/><Relationship Id="rId3" Type="http://schemas.openxmlformats.org/officeDocument/2006/relationships/slide" Target="slide20.xml"/><Relationship Id="rId7" Type="http://schemas.openxmlformats.org/officeDocument/2006/relationships/slide" Target="slide26.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4.xml"/><Relationship Id="rId5" Type="http://schemas.openxmlformats.org/officeDocument/2006/relationships/slide" Target="slide22.xml"/><Relationship Id="rId4" Type="http://schemas.openxmlformats.org/officeDocument/2006/relationships/slide" Target="slide2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8" Type="http://schemas.openxmlformats.org/officeDocument/2006/relationships/image" Target="../media/image35.emf"/><Relationship Id="rId3" Type="http://schemas.openxmlformats.org/officeDocument/2006/relationships/slide" Target="slide38.xml"/><Relationship Id="rId7" Type="http://schemas.openxmlformats.org/officeDocument/2006/relationships/package" Target="../embeddings/Microsoft_Word_Document26.docx"/><Relationship Id="rId2" Type="http://schemas.openxmlformats.org/officeDocument/2006/relationships/slideLayout" Target="../slideLayouts/slideLayout1.xml"/><Relationship Id="rId1" Type="http://schemas.openxmlformats.org/officeDocument/2006/relationships/vmlDrawing" Target="../drawings/vmlDrawing12.vml"/><Relationship Id="rId6" Type="http://schemas.openxmlformats.org/officeDocument/2006/relationships/slide" Target="slide44.xml"/><Relationship Id="rId5" Type="http://schemas.openxmlformats.org/officeDocument/2006/relationships/slide" Target="slide41.xml"/><Relationship Id="rId10" Type="http://schemas.openxmlformats.org/officeDocument/2006/relationships/image" Target="../media/image36.emf"/><Relationship Id="rId4" Type="http://schemas.openxmlformats.org/officeDocument/2006/relationships/slide" Target="slide39.xml"/><Relationship Id="rId9" Type="http://schemas.openxmlformats.org/officeDocument/2006/relationships/package" Target="../embeddings/Microsoft_Word_Document27.docx"/></Relationships>
</file>

<file path=ppt/slides/_rels/slide39.xml.rels><?xml version="1.0" encoding="UTF-8" standalone="yes"?>
<Relationships xmlns="http://schemas.openxmlformats.org/package/2006/relationships"><Relationship Id="rId3" Type="http://schemas.openxmlformats.org/officeDocument/2006/relationships/slide" Target="slide39.xml"/><Relationship Id="rId2" Type="http://schemas.openxmlformats.org/officeDocument/2006/relationships/slide" Target="slide38.xml"/><Relationship Id="rId1" Type="http://schemas.openxmlformats.org/officeDocument/2006/relationships/slideLayout" Target="../slideLayouts/slideLayout1.xml"/><Relationship Id="rId5" Type="http://schemas.openxmlformats.org/officeDocument/2006/relationships/slide" Target="slide44.xml"/><Relationship Id="rId4" Type="http://schemas.openxmlformats.org/officeDocument/2006/relationships/slide" Target="slide4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package" Target="../embeddings/Microsoft_Word_Document28.docx"/><Relationship Id="rId7" Type="http://schemas.openxmlformats.org/officeDocument/2006/relationships/slide" Target="slide38.xml"/><Relationship Id="rId2" Type="http://schemas.openxmlformats.org/officeDocument/2006/relationships/slideLayout" Target="../slideLayouts/slideLayout1.xml"/><Relationship Id="rId1" Type="http://schemas.openxmlformats.org/officeDocument/2006/relationships/vmlDrawing" Target="../drawings/vmlDrawing13.vml"/><Relationship Id="rId6" Type="http://schemas.openxmlformats.org/officeDocument/2006/relationships/image" Target="../media/image38.emf"/><Relationship Id="rId5" Type="http://schemas.openxmlformats.org/officeDocument/2006/relationships/package" Target="../embeddings/Microsoft_Word_Document29.docx"/><Relationship Id="rId10" Type="http://schemas.openxmlformats.org/officeDocument/2006/relationships/slide" Target="slide44.xml"/><Relationship Id="rId4" Type="http://schemas.openxmlformats.org/officeDocument/2006/relationships/image" Target="../media/image37.emf"/><Relationship Id="rId9" Type="http://schemas.openxmlformats.org/officeDocument/2006/relationships/slide" Target="slide41.xml"/></Relationships>
</file>

<file path=ppt/slides/_rels/slide41.xml.rels><?xml version="1.0" encoding="UTF-8" standalone="yes"?>
<Relationships xmlns="http://schemas.openxmlformats.org/package/2006/relationships"><Relationship Id="rId3" Type="http://schemas.openxmlformats.org/officeDocument/2006/relationships/slide" Target="slide38.xml"/><Relationship Id="rId7" Type="http://schemas.openxmlformats.org/officeDocument/2006/relationships/slide" Target="slide42.xml"/><Relationship Id="rId2" Type="http://schemas.openxmlformats.org/officeDocument/2006/relationships/image" Target="../media/image39.tif"/><Relationship Id="rId1" Type="http://schemas.openxmlformats.org/officeDocument/2006/relationships/slideLayout" Target="../slideLayouts/slideLayout1.xml"/><Relationship Id="rId6" Type="http://schemas.openxmlformats.org/officeDocument/2006/relationships/slide" Target="slide44.xml"/><Relationship Id="rId5" Type="http://schemas.openxmlformats.org/officeDocument/2006/relationships/slide" Target="slide41.xml"/><Relationship Id="rId4" Type="http://schemas.openxmlformats.org/officeDocument/2006/relationships/slide" Target="slide39.xml"/></Relationships>
</file>

<file path=ppt/slides/_rels/slide42.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package" Target="../embeddings/Microsoft_Word_Document30.docx"/><Relationship Id="rId7" Type="http://schemas.openxmlformats.org/officeDocument/2006/relationships/slide" Target="slide38.xml"/><Relationship Id="rId2" Type="http://schemas.openxmlformats.org/officeDocument/2006/relationships/slideLayout" Target="../slideLayouts/slideLayout1.xml"/><Relationship Id="rId1" Type="http://schemas.openxmlformats.org/officeDocument/2006/relationships/vmlDrawing" Target="../drawings/vmlDrawing14.vml"/><Relationship Id="rId6" Type="http://schemas.openxmlformats.org/officeDocument/2006/relationships/image" Target="../media/image41.emf"/><Relationship Id="rId11" Type="http://schemas.openxmlformats.org/officeDocument/2006/relationships/slide" Target="slide43.xml"/><Relationship Id="rId5" Type="http://schemas.openxmlformats.org/officeDocument/2006/relationships/package" Target="../embeddings/Microsoft_Word_Document31.docx"/><Relationship Id="rId10" Type="http://schemas.openxmlformats.org/officeDocument/2006/relationships/slide" Target="slide44.xml"/><Relationship Id="rId4" Type="http://schemas.openxmlformats.org/officeDocument/2006/relationships/image" Target="../media/image40.emf"/><Relationship Id="rId9" Type="http://schemas.openxmlformats.org/officeDocument/2006/relationships/slide" Target="slide41.xml"/></Relationships>
</file>

<file path=ppt/slides/_rels/slide43.xml.rels><?xml version="1.0" encoding="UTF-8" standalone="yes"?>
<Relationships xmlns="http://schemas.openxmlformats.org/package/2006/relationships"><Relationship Id="rId8" Type="http://schemas.openxmlformats.org/officeDocument/2006/relationships/slide" Target="slide44.xml"/><Relationship Id="rId3" Type="http://schemas.openxmlformats.org/officeDocument/2006/relationships/package" Target="../embeddings/Microsoft_Word_Document32.docx"/><Relationship Id="rId7" Type="http://schemas.openxmlformats.org/officeDocument/2006/relationships/slide" Target="slide41.xml"/><Relationship Id="rId2" Type="http://schemas.openxmlformats.org/officeDocument/2006/relationships/slideLayout" Target="../slideLayouts/slideLayout1.xml"/><Relationship Id="rId1" Type="http://schemas.openxmlformats.org/officeDocument/2006/relationships/vmlDrawing" Target="../drawings/vmlDrawing15.vml"/><Relationship Id="rId6" Type="http://schemas.openxmlformats.org/officeDocument/2006/relationships/slide" Target="slide39.xml"/><Relationship Id="rId5" Type="http://schemas.openxmlformats.org/officeDocument/2006/relationships/slide" Target="slide38.xml"/><Relationship Id="rId4" Type="http://schemas.openxmlformats.org/officeDocument/2006/relationships/image" Target="../media/image42.emf"/></Relationships>
</file>

<file path=ppt/slides/_rels/slide44.xml.rels><?xml version="1.0" encoding="UTF-8" standalone="yes"?>
<Relationships xmlns="http://schemas.openxmlformats.org/package/2006/relationships"><Relationship Id="rId3" Type="http://schemas.openxmlformats.org/officeDocument/2006/relationships/slide" Target="slide39.xml"/><Relationship Id="rId7" Type="http://schemas.openxmlformats.org/officeDocument/2006/relationships/slide" Target="slide45.xml"/><Relationship Id="rId2" Type="http://schemas.openxmlformats.org/officeDocument/2006/relationships/slide" Target="slide38.xml"/><Relationship Id="rId1" Type="http://schemas.openxmlformats.org/officeDocument/2006/relationships/slideLayout" Target="../slideLayouts/slideLayout1.xml"/><Relationship Id="rId6" Type="http://schemas.openxmlformats.org/officeDocument/2006/relationships/slide" Target="slide6.xml"/><Relationship Id="rId5" Type="http://schemas.openxmlformats.org/officeDocument/2006/relationships/slide" Target="slide44.xml"/><Relationship Id="rId4" Type="http://schemas.openxmlformats.org/officeDocument/2006/relationships/slide" Target="slide41.xml"/></Relationships>
</file>

<file path=ppt/slides/_rels/slide45.xml.rels><?xml version="1.0" encoding="UTF-8" standalone="yes"?>
<Relationships xmlns="http://schemas.openxmlformats.org/package/2006/relationships"><Relationship Id="rId3" Type="http://schemas.openxmlformats.org/officeDocument/2006/relationships/slide" Target="slide39.xml"/><Relationship Id="rId2" Type="http://schemas.openxmlformats.org/officeDocument/2006/relationships/slide" Target="slide38.xml"/><Relationship Id="rId1" Type="http://schemas.openxmlformats.org/officeDocument/2006/relationships/slideLayout" Target="../slideLayouts/slideLayout1.xml"/><Relationship Id="rId6" Type="http://schemas.openxmlformats.org/officeDocument/2006/relationships/slide" Target="slide6.xml"/><Relationship Id="rId5" Type="http://schemas.openxmlformats.org/officeDocument/2006/relationships/slide" Target="slide44.xml"/><Relationship Id="rId4" Type="http://schemas.openxmlformats.org/officeDocument/2006/relationships/slide" Target="slide4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6" Type="http://schemas.openxmlformats.org/officeDocument/2006/relationships/slide" Target="slide48.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48.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49.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5.xml"/><Relationship Id="rId18" Type="http://schemas.openxmlformats.org/officeDocument/2006/relationships/slide" Target="slide64.xml"/><Relationship Id="rId3" Type="http://schemas.openxmlformats.org/officeDocument/2006/relationships/package" Target="../embeddings/Microsoft_Word_Document33.docx"/><Relationship Id="rId7" Type="http://schemas.openxmlformats.org/officeDocument/2006/relationships/slide" Target="slide47.xml"/><Relationship Id="rId12" Type="http://schemas.openxmlformats.org/officeDocument/2006/relationships/slide" Target="slide54.xml"/><Relationship Id="rId17" Type="http://schemas.openxmlformats.org/officeDocument/2006/relationships/slide" Target="slide62.xml"/><Relationship Id="rId2" Type="http://schemas.openxmlformats.org/officeDocument/2006/relationships/slideLayout" Target="../slideLayouts/slideLayout1.xml"/><Relationship Id="rId16" Type="http://schemas.openxmlformats.org/officeDocument/2006/relationships/slide" Target="slide60.xml"/><Relationship Id="rId20" Type="http://schemas.openxmlformats.org/officeDocument/2006/relationships/slide" Target="slide71.xml"/><Relationship Id="rId1" Type="http://schemas.openxmlformats.org/officeDocument/2006/relationships/vmlDrawing" Target="../drawings/vmlDrawing16.vml"/><Relationship Id="rId6" Type="http://schemas.openxmlformats.org/officeDocument/2006/relationships/image" Target="../media/image44.emf"/><Relationship Id="rId11" Type="http://schemas.openxmlformats.org/officeDocument/2006/relationships/slide" Target="slide52.xml"/><Relationship Id="rId5" Type="http://schemas.openxmlformats.org/officeDocument/2006/relationships/package" Target="../embeddings/Microsoft_Word_Document34.docx"/><Relationship Id="rId15" Type="http://schemas.openxmlformats.org/officeDocument/2006/relationships/slide" Target="slide59.xml"/><Relationship Id="rId10" Type="http://schemas.openxmlformats.org/officeDocument/2006/relationships/slide" Target="slide51.xml"/><Relationship Id="rId19" Type="http://schemas.openxmlformats.org/officeDocument/2006/relationships/slide" Target="slide66.xml"/><Relationship Id="rId4" Type="http://schemas.openxmlformats.org/officeDocument/2006/relationships/image" Target="../media/image43.emf"/><Relationship Id="rId9" Type="http://schemas.openxmlformats.org/officeDocument/2006/relationships/slide" Target="slide50.xml"/><Relationship Id="rId14" Type="http://schemas.openxmlformats.org/officeDocument/2006/relationships/slide" Target="slide5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51.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52.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6" Type="http://schemas.openxmlformats.org/officeDocument/2006/relationships/slide" Target="slide53.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53.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54.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9.xml"/><Relationship Id="rId18" Type="http://schemas.openxmlformats.org/officeDocument/2006/relationships/slide" Target="slide71.xml"/><Relationship Id="rId3" Type="http://schemas.openxmlformats.org/officeDocument/2006/relationships/package" Target="../embeddings/Microsoft_Word_Document35.docx"/><Relationship Id="rId7" Type="http://schemas.openxmlformats.org/officeDocument/2006/relationships/slide" Target="slide50.xml"/><Relationship Id="rId12" Type="http://schemas.openxmlformats.org/officeDocument/2006/relationships/slide" Target="slide57.xml"/><Relationship Id="rId17" Type="http://schemas.openxmlformats.org/officeDocument/2006/relationships/slide" Target="slide66.xml"/><Relationship Id="rId2" Type="http://schemas.openxmlformats.org/officeDocument/2006/relationships/slideLayout" Target="../slideLayouts/slideLayout1.xml"/><Relationship Id="rId16" Type="http://schemas.openxmlformats.org/officeDocument/2006/relationships/slide" Target="slide64.xml"/><Relationship Id="rId1" Type="http://schemas.openxmlformats.org/officeDocument/2006/relationships/vmlDrawing" Target="../drawings/vmlDrawing17.vml"/><Relationship Id="rId6" Type="http://schemas.openxmlformats.org/officeDocument/2006/relationships/slide" Target="slide49.xml"/><Relationship Id="rId11" Type="http://schemas.openxmlformats.org/officeDocument/2006/relationships/slide" Target="slide55.xml"/><Relationship Id="rId5" Type="http://schemas.openxmlformats.org/officeDocument/2006/relationships/slide" Target="slide47.xml"/><Relationship Id="rId15" Type="http://schemas.openxmlformats.org/officeDocument/2006/relationships/slide" Target="slide62.xml"/><Relationship Id="rId10" Type="http://schemas.openxmlformats.org/officeDocument/2006/relationships/slide" Target="slide54.xml"/><Relationship Id="rId4" Type="http://schemas.openxmlformats.org/officeDocument/2006/relationships/image" Target="../media/image45.emf"/><Relationship Id="rId9" Type="http://schemas.openxmlformats.org/officeDocument/2006/relationships/slide" Target="slide52.xml"/><Relationship Id="rId14" Type="http://schemas.openxmlformats.org/officeDocument/2006/relationships/slide" Target="slide60.xml"/></Relationships>
</file>

<file path=ppt/slides/_rels/slide55.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6" Type="http://schemas.openxmlformats.org/officeDocument/2006/relationships/slide" Target="slide56.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56.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57.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6" Type="http://schemas.openxmlformats.org/officeDocument/2006/relationships/slide" Target="slide58.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58.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9.xml"/><Relationship Id="rId18" Type="http://schemas.openxmlformats.org/officeDocument/2006/relationships/slide" Target="slide71.xml"/><Relationship Id="rId3" Type="http://schemas.openxmlformats.org/officeDocument/2006/relationships/package" Target="../embeddings/Microsoft_Word_Document36.docx"/><Relationship Id="rId7" Type="http://schemas.openxmlformats.org/officeDocument/2006/relationships/slide" Target="slide50.xml"/><Relationship Id="rId12" Type="http://schemas.openxmlformats.org/officeDocument/2006/relationships/slide" Target="slide57.xml"/><Relationship Id="rId17" Type="http://schemas.openxmlformats.org/officeDocument/2006/relationships/slide" Target="slide66.xml"/><Relationship Id="rId2" Type="http://schemas.openxmlformats.org/officeDocument/2006/relationships/slideLayout" Target="../slideLayouts/slideLayout1.xml"/><Relationship Id="rId16" Type="http://schemas.openxmlformats.org/officeDocument/2006/relationships/slide" Target="slide64.xml"/><Relationship Id="rId20" Type="http://schemas.openxmlformats.org/officeDocument/2006/relationships/image" Target="../media/image47.emf"/><Relationship Id="rId1" Type="http://schemas.openxmlformats.org/officeDocument/2006/relationships/vmlDrawing" Target="../drawings/vmlDrawing18.vml"/><Relationship Id="rId6" Type="http://schemas.openxmlformats.org/officeDocument/2006/relationships/slide" Target="slide49.xml"/><Relationship Id="rId11" Type="http://schemas.openxmlformats.org/officeDocument/2006/relationships/slide" Target="slide55.xml"/><Relationship Id="rId5" Type="http://schemas.openxmlformats.org/officeDocument/2006/relationships/slide" Target="slide47.xml"/><Relationship Id="rId15" Type="http://schemas.openxmlformats.org/officeDocument/2006/relationships/slide" Target="slide62.xml"/><Relationship Id="rId10" Type="http://schemas.openxmlformats.org/officeDocument/2006/relationships/slide" Target="slide54.xml"/><Relationship Id="rId19" Type="http://schemas.openxmlformats.org/officeDocument/2006/relationships/package" Target="../embeddings/Microsoft_Word_Document37.docx"/><Relationship Id="rId4" Type="http://schemas.openxmlformats.org/officeDocument/2006/relationships/image" Target="../media/image46.emf"/><Relationship Id="rId9" Type="http://schemas.openxmlformats.org/officeDocument/2006/relationships/slide" Target="slide52.xml"/><Relationship Id="rId14" Type="http://schemas.openxmlformats.org/officeDocument/2006/relationships/slide" Target="slide60.xml"/></Relationships>
</file>

<file path=ppt/slides/_rels/slide59.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5.xml"/><Relationship Id="rId18" Type="http://schemas.openxmlformats.org/officeDocument/2006/relationships/slide" Target="slide64.xml"/><Relationship Id="rId3" Type="http://schemas.openxmlformats.org/officeDocument/2006/relationships/package" Target="../embeddings/Microsoft_Word_Document38.docx"/><Relationship Id="rId7" Type="http://schemas.openxmlformats.org/officeDocument/2006/relationships/slide" Target="slide47.xml"/><Relationship Id="rId12" Type="http://schemas.openxmlformats.org/officeDocument/2006/relationships/slide" Target="slide54.xml"/><Relationship Id="rId17" Type="http://schemas.openxmlformats.org/officeDocument/2006/relationships/slide" Target="slide62.xml"/><Relationship Id="rId2" Type="http://schemas.openxmlformats.org/officeDocument/2006/relationships/slideLayout" Target="../slideLayouts/slideLayout1.xml"/><Relationship Id="rId16" Type="http://schemas.openxmlformats.org/officeDocument/2006/relationships/slide" Target="slide60.xml"/><Relationship Id="rId20" Type="http://schemas.openxmlformats.org/officeDocument/2006/relationships/slide" Target="slide71.xml"/><Relationship Id="rId1" Type="http://schemas.openxmlformats.org/officeDocument/2006/relationships/vmlDrawing" Target="../drawings/vmlDrawing19.vml"/><Relationship Id="rId6" Type="http://schemas.openxmlformats.org/officeDocument/2006/relationships/image" Target="../media/image49.emf"/><Relationship Id="rId11" Type="http://schemas.openxmlformats.org/officeDocument/2006/relationships/slide" Target="slide52.xml"/><Relationship Id="rId5" Type="http://schemas.openxmlformats.org/officeDocument/2006/relationships/package" Target="../embeddings/Microsoft_Word_Document39.docx"/><Relationship Id="rId15" Type="http://schemas.openxmlformats.org/officeDocument/2006/relationships/slide" Target="slide59.xml"/><Relationship Id="rId10" Type="http://schemas.openxmlformats.org/officeDocument/2006/relationships/slide" Target="slide51.xml"/><Relationship Id="rId19" Type="http://schemas.openxmlformats.org/officeDocument/2006/relationships/slide" Target="slide66.xml"/><Relationship Id="rId4" Type="http://schemas.openxmlformats.org/officeDocument/2006/relationships/image" Target="../media/image48.emf"/><Relationship Id="rId9" Type="http://schemas.openxmlformats.org/officeDocument/2006/relationships/slide" Target="slide50.xml"/><Relationship Id="rId14" Type="http://schemas.openxmlformats.org/officeDocument/2006/relationships/slide" Target="slide5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5.xml"/><Relationship Id="rId18" Type="http://schemas.openxmlformats.org/officeDocument/2006/relationships/slide" Target="slide64.xml"/><Relationship Id="rId3" Type="http://schemas.openxmlformats.org/officeDocument/2006/relationships/package" Target="../embeddings/Microsoft_Word_Document40.docx"/><Relationship Id="rId21" Type="http://schemas.openxmlformats.org/officeDocument/2006/relationships/slide" Target="slide61.xml"/><Relationship Id="rId7" Type="http://schemas.openxmlformats.org/officeDocument/2006/relationships/slide" Target="slide47.xml"/><Relationship Id="rId12" Type="http://schemas.openxmlformats.org/officeDocument/2006/relationships/slide" Target="slide54.xml"/><Relationship Id="rId17" Type="http://schemas.openxmlformats.org/officeDocument/2006/relationships/slide" Target="slide62.xml"/><Relationship Id="rId2" Type="http://schemas.openxmlformats.org/officeDocument/2006/relationships/slideLayout" Target="../slideLayouts/slideLayout1.xml"/><Relationship Id="rId16" Type="http://schemas.openxmlformats.org/officeDocument/2006/relationships/slide" Target="slide60.xml"/><Relationship Id="rId20" Type="http://schemas.openxmlformats.org/officeDocument/2006/relationships/slide" Target="slide71.xml"/><Relationship Id="rId1" Type="http://schemas.openxmlformats.org/officeDocument/2006/relationships/vmlDrawing" Target="../drawings/vmlDrawing20.vml"/><Relationship Id="rId6" Type="http://schemas.openxmlformats.org/officeDocument/2006/relationships/image" Target="../media/image51.emf"/><Relationship Id="rId11" Type="http://schemas.openxmlformats.org/officeDocument/2006/relationships/slide" Target="slide52.xml"/><Relationship Id="rId5" Type="http://schemas.openxmlformats.org/officeDocument/2006/relationships/package" Target="../embeddings/Microsoft_Word_Document41.docx"/><Relationship Id="rId15" Type="http://schemas.openxmlformats.org/officeDocument/2006/relationships/slide" Target="slide59.xml"/><Relationship Id="rId10" Type="http://schemas.openxmlformats.org/officeDocument/2006/relationships/slide" Target="slide51.xml"/><Relationship Id="rId19" Type="http://schemas.openxmlformats.org/officeDocument/2006/relationships/slide" Target="slide66.xml"/><Relationship Id="rId4" Type="http://schemas.openxmlformats.org/officeDocument/2006/relationships/image" Target="../media/image50.emf"/><Relationship Id="rId9" Type="http://schemas.openxmlformats.org/officeDocument/2006/relationships/slide" Target="slide50.xml"/><Relationship Id="rId14" Type="http://schemas.openxmlformats.org/officeDocument/2006/relationships/slide" Target="slide57.xml"/></Relationships>
</file>

<file path=ppt/slides/_rels/slide61.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9.xml"/><Relationship Id="rId18" Type="http://schemas.openxmlformats.org/officeDocument/2006/relationships/slide" Target="slide71.xml"/><Relationship Id="rId3" Type="http://schemas.openxmlformats.org/officeDocument/2006/relationships/package" Target="../embeddings/Microsoft_Word_Document42.docx"/><Relationship Id="rId7" Type="http://schemas.openxmlformats.org/officeDocument/2006/relationships/slide" Target="slide50.xml"/><Relationship Id="rId12" Type="http://schemas.openxmlformats.org/officeDocument/2006/relationships/slide" Target="slide57.xml"/><Relationship Id="rId17" Type="http://schemas.openxmlformats.org/officeDocument/2006/relationships/slide" Target="slide66.xml"/><Relationship Id="rId2" Type="http://schemas.openxmlformats.org/officeDocument/2006/relationships/slideLayout" Target="../slideLayouts/slideLayout1.xml"/><Relationship Id="rId16" Type="http://schemas.openxmlformats.org/officeDocument/2006/relationships/slide" Target="slide64.xml"/><Relationship Id="rId1" Type="http://schemas.openxmlformats.org/officeDocument/2006/relationships/vmlDrawing" Target="../drawings/vmlDrawing21.vml"/><Relationship Id="rId6" Type="http://schemas.openxmlformats.org/officeDocument/2006/relationships/slide" Target="slide49.xml"/><Relationship Id="rId11" Type="http://schemas.openxmlformats.org/officeDocument/2006/relationships/slide" Target="slide55.xml"/><Relationship Id="rId5" Type="http://schemas.openxmlformats.org/officeDocument/2006/relationships/slide" Target="slide47.xml"/><Relationship Id="rId15" Type="http://schemas.openxmlformats.org/officeDocument/2006/relationships/slide" Target="slide62.xml"/><Relationship Id="rId10" Type="http://schemas.openxmlformats.org/officeDocument/2006/relationships/slide" Target="slide54.xml"/><Relationship Id="rId4" Type="http://schemas.openxmlformats.org/officeDocument/2006/relationships/image" Target="../media/image52.emf"/><Relationship Id="rId9" Type="http://schemas.openxmlformats.org/officeDocument/2006/relationships/slide" Target="slide52.xml"/><Relationship Id="rId14" Type="http://schemas.openxmlformats.org/officeDocument/2006/relationships/slide" Target="slide60.xml"/></Relationships>
</file>

<file path=ppt/slides/_rels/slide62.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0.xml"/><Relationship Id="rId18" Type="http://schemas.openxmlformats.org/officeDocument/2006/relationships/slide" Target="slide63.xml"/><Relationship Id="rId3" Type="http://schemas.openxmlformats.org/officeDocument/2006/relationships/image" Target="../media/image54.tif"/><Relationship Id="rId7" Type="http://schemas.openxmlformats.org/officeDocument/2006/relationships/slide" Target="slide51.xml"/><Relationship Id="rId12" Type="http://schemas.openxmlformats.org/officeDocument/2006/relationships/slide" Target="slide59.xml"/><Relationship Id="rId17" Type="http://schemas.openxmlformats.org/officeDocument/2006/relationships/slide" Target="slide71.xml"/><Relationship Id="rId2" Type="http://schemas.openxmlformats.org/officeDocument/2006/relationships/image" Target="../media/image53.tif"/><Relationship Id="rId16" Type="http://schemas.openxmlformats.org/officeDocument/2006/relationships/slide" Target="slide66.xml"/><Relationship Id="rId1" Type="http://schemas.openxmlformats.org/officeDocument/2006/relationships/slideLayout" Target="../slideLayouts/slideLayout1.xml"/><Relationship Id="rId6" Type="http://schemas.openxmlformats.org/officeDocument/2006/relationships/slide" Target="slide50.xml"/><Relationship Id="rId11" Type="http://schemas.openxmlformats.org/officeDocument/2006/relationships/slide" Target="slide57.xml"/><Relationship Id="rId5" Type="http://schemas.openxmlformats.org/officeDocument/2006/relationships/slide" Target="slide49.xml"/><Relationship Id="rId15" Type="http://schemas.openxmlformats.org/officeDocument/2006/relationships/slide" Target="slide64.xml"/><Relationship Id="rId10" Type="http://schemas.openxmlformats.org/officeDocument/2006/relationships/slide" Target="slide55.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2.xml"/></Relationships>
</file>

<file path=ppt/slides/_rels/slide63.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9.xml"/><Relationship Id="rId18" Type="http://schemas.openxmlformats.org/officeDocument/2006/relationships/slide" Target="slide71.xml"/><Relationship Id="rId3" Type="http://schemas.openxmlformats.org/officeDocument/2006/relationships/package" Target="../embeddings/Microsoft_Word_Document43.docx"/><Relationship Id="rId7" Type="http://schemas.openxmlformats.org/officeDocument/2006/relationships/slide" Target="slide50.xml"/><Relationship Id="rId12" Type="http://schemas.openxmlformats.org/officeDocument/2006/relationships/slide" Target="slide57.xml"/><Relationship Id="rId17" Type="http://schemas.openxmlformats.org/officeDocument/2006/relationships/slide" Target="slide66.xml"/><Relationship Id="rId2" Type="http://schemas.openxmlformats.org/officeDocument/2006/relationships/slideLayout" Target="../slideLayouts/slideLayout1.xml"/><Relationship Id="rId16" Type="http://schemas.openxmlformats.org/officeDocument/2006/relationships/slide" Target="slide64.xml"/><Relationship Id="rId1" Type="http://schemas.openxmlformats.org/officeDocument/2006/relationships/vmlDrawing" Target="../drawings/vmlDrawing22.vml"/><Relationship Id="rId6" Type="http://schemas.openxmlformats.org/officeDocument/2006/relationships/slide" Target="slide49.xml"/><Relationship Id="rId11" Type="http://schemas.openxmlformats.org/officeDocument/2006/relationships/slide" Target="slide55.xml"/><Relationship Id="rId5" Type="http://schemas.openxmlformats.org/officeDocument/2006/relationships/slide" Target="slide47.xml"/><Relationship Id="rId15" Type="http://schemas.openxmlformats.org/officeDocument/2006/relationships/slide" Target="slide62.xml"/><Relationship Id="rId10" Type="http://schemas.openxmlformats.org/officeDocument/2006/relationships/slide" Target="slide54.xml"/><Relationship Id="rId4" Type="http://schemas.openxmlformats.org/officeDocument/2006/relationships/image" Target="../media/image55.emf"/><Relationship Id="rId9" Type="http://schemas.openxmlformats.org/officeDocument/2006/relationships/slide" Target="slide52.xml"/><Relationship Id="rId14" Type="http://schemas.openxmlformats.org/officeDocument/2006/relationships/slide" Target="slide60.xml"/></Relationships>
</file>

<file path=ppt/slides/_rels/slide64.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6" Type="http://schemas.openxmlformats.org/officeDocument/2006/relationships/slide" Target="slide65.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65.xml.rels><?xml version="1.0" encoding="UTF-8" standalone="yes"?>
<Relationships xmlns="http://schemas.openxmlformats.org/package/2006/relationships"><Relationship Id="rId8" Type="http://schemas.openxmlformats.org/officeDocument/2006/relationships/image" Target="../media/image58.emf"/><Relationship Id="rId13" Type="http://schemas.openxmlformats.org/officeDocument/2006/relationships/slide" Target="slide52.xml"/><Relationship Id="rId18" Type="http://schemas.openxmlformats.org/officeDocument/2006/relationships/slide" Target="slide60.xml"/><Relationship Id="rId3" Type="http://schemas.openxmlformats.org/officeDocument/2006/relationships/package" Target="../embeddings/Microsoft_Word_Document44.docx"/><Relationship Id="rId21" Type="http://schemas.openxmlformats.org/officeDocument/2006/relationships/slide" Target="slide66.xml"/><Relationship Id="rId7" Type="http://schemas.openxmlformats.org/officeDocument/2006/relationships/package" Target="../embeddings/Microsoft_Word_Document46.docx"/><Relationship Id="rId12" Type="http://schemas.openxmlformats.org/officeDocument/2006/relationships/slide" Target="slide51.xml"/><Relationship Id="rId17" Type="http://schemas.openxmlformats.org/officeDocument/2006/relationships/slide" Target="slide59.xml"/><Relationship Id="rId2" Type="http://schemas.openxmlformats.org/officeDocument/2006/relationships/slideLayout" Target="../slideLayouts/slideLayout1.xml"/><Relationship Id="rId16" Type="http://schemas.openxmlformats.org/officeDocument/2006/relationships/slide" Target="slide57.xml"/><Relationship Id="rId20" Type="http://schemas.openxmlformats.org/officeDocument/2006/relationships/slide" Target="slide64.xml"/><Relationship Id="rId1" Type="http://schemas.openxmlformats.org/officeDocument/2006/relationships/vmlDrawing" Target="../drawings/vmlDrawing23.vml"/><Relationship Id="rId6" Type="http://schemas.openxmlformats.org/officeDocument/2006/relationships/image" Target="../media/image57.emf"/><Relationship Id="rId11" Type="http://schemas.openxmlformats.org/officeDocument/2006/relationships/slide" Target="slide50.xml"/><Relationship Id="rId24" Type="http://schemas.openxmlformats.org/officeDocument/2006/relationships/image" Target="../media/image59.emf"/><Relationship Id="rId5" Type="http://schemas.openxmlformats.org/officeDocument/2006/relationships/package" Target="../embeddings/Microsoft_Word_Document45.docx"/><Relationship Id="rId15" Type="http://schemas.openxmlformats.org/officeDocument/2006/relationships/slide" Target="slide55.xml"/><Relationship Id="rId23" Type="http://schemas.openxmlformats.org/officeDocument/2006/relationships/package" Target="../embeddings/Microsoft_Word_Document47.docx"/><Relationship Id="rId10" Type="http://schemas.openxmlformats.org/officeDocument/2006/relationships/slide" Target="slide49.xml"/><Relationship Id="rId19" Type="http://schemas.openxmlformats.org/officeDocument/2006/relationships/slide" Target="slide62.xml"/><Relationship Id="rId4" Type="http://schemas.openxmlformats.org/officeDocument/2006/relationships/image" Target="../media/image56.emf"/><Relationship Id="rId9" Type="http://schemas.openxmlformats.org/officeDocument/2006/relationships/slide" Target="slide47.xml"/><Relationship Id="rId14" Type="http://schemas.openxmlformats.org/officeDocument/2006/relationships/slide" Target="slide54.xml"/><Relationship Id="rId22" Type="http://schemas.openxmlformats.org/officeDocument/2006/relationships/slide" Target="slide71.xml"/></Relationships>
</file>

<file path=ppt/slides/_rels/slide66.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67.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6"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68.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69.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slide" Target="slide64.xml"/><Relationship Id="rId3" Type="http://schemas.openxmlformats.org/officeDocument/2006/relationships/slide" Target="slide49.xml"/><Relationship Id="rId7" Type="http://schemas.openxmlformats.org/officeDocument/2006/relationships/slide" Target="slide54.xml"/><Relationship Id="rId12" Type="http://schemas.openxmlformats.org/officeDocument/2006/relationships/slide" Target="slide62.xml"/><Relationship Id="rId2"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52.xml"/><Relationship Id="rId11" Type="http://schemas.openxmlformats.org/officeDocument/2006/relationships/slide" Target="slide60.xml"/><Relationship Id="rId5" Type="http://schemas.openxmlformats.org/officeDocument/2006/relationships/slide" Target="slide51.xml"/><Relationship Id="rId15" Type="http://schemas.openxmlformats.org/officeDocument/2006/relationships/slide" Target="slide71.xml"/><Relationship Id="rId10" Type="http://schemas.openxmlformats.org/officeDocument/2006/relationships/slide" Target="slide59.xml"/><Relationship Id="rId4" Type="http://schemas.openxmlformats.org/officeDocument/2006/relationships/slide" Target="slide50.xml"/><Relationship Id="rId9" Type="http://schemas.openxmlformats.org/officeDocument/2006/relationships/slide" Target="slide57.xml"/><Relationship Id="rId14" Type="http://schemas.openxmlformats.org/officeDocument/2006/relationships/slide" Target="slide6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5.xml"/><Relationship Id="rId18" Type="http://schemas.openxmlformats.org/officeDocument/2006/relationships/slide" Target="slide64.xml"/><Relationship Id="rId3" Type="http://schemas.openxmlformats.org/officeDocument/2006/relationships/package" Target="../embeddings/Microsoft_Word_Document48.docx"/><Relationship Id="rId7" Type="http://schemas.openxmlformats.org/officeDocument/2006/relationships/slide" Target="slide47.xml"/><Relationship Id="rId12" Type="http://schemas.openxmlformats.org/officeDocument/2006/relationships/slide" Target="slide54.xml"/><Relationship Id="rId17" Type="http://schemas.openxmlformats.org/officeDocument/2006/relationships/slide" Target="slide62.xml"/><Relationship Id="rId2" Type="http://schemas.openxmlformats.org/officeDocument/2006/relationships/slideLayout" Target="../slideLayouts/slideLayout1.xml"/><Relationship Id="rId16" Type="http://schemas.openxmlformats.org/officeDocument/2006/relationships/slide" Target="slide60.xml"/><Relationship Id="rId20" Type="http://schemas.openxmlformats.org/officeDocument/2006/relationships/slide" Target="slide71.xml"/><Relationship Id="rId1" Type="http://schemas.openxmlformats.org/officeDocument/2006/relationships/vmlDrawing" Target="../drawings/vmlDrawing24.vml"/><Relationship Id="rId6" Type="http://schemas.openxmlformats.org/officeDocument/2006/relationships/image" Target="../media/image61.emf"/><Relationship Id="rId11" Type="http://schemas.openxmlformats.org/officeDocument/2006/relationships/slide" Target="slide52.xml"/><Relationship Id="rId5" Type="http://schemas.openxmlformats.org/officeDocument/2006/relationships/package" Target="../embeddings/Microsoft_Word_Document49.docx"/><Relationship Id="rId15" Type="http://schemas.openxmlformats.org/officeDocument/2006/relationships/slide" Target="slide59.xml"/><Relationship Id="rId10" Type="http://schemas.openxmlformats.org/officeDocument/2006/relationships/slide" Target="slide51.xml"/><Relationship Id="rId19" Type="http://schemas.openxmlformats.org/officeDocument/2006/relationships/slide" Target="slide66.xml"/><Relationship Id="rId4" Type="http://schemas.openxmlformats.org/officeDocument/2006/relationships/image" Target="../media/image60.emf"/><Relationship Id="rId9" Type="http://schemas.openxmlformats.org/officeDocument/2006/relationships/slide" Target="slide50.xml"/><Relationship Id="rId14" Type="http://schemas.openxmlformats.org/officeDocument/2006/relationships/slide" Target="slide57.xml"/></Relationships>
</file>

<file path=ppt/slides/_rels/slide71.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slide" Target="slide54.xml"/><Relationship Id="rId18" Type="http://schemas.openxmlformats.org/officeDocument/2006/relationships/slide" Target="slide62.xml"/><Relationship Id="rId3" Type="http://schemas.openxmlformats.org/officeDocument/2006/relationships/package" Target="../embeddings/Microsoft_Word_Document50.docx"/><Relationship Id="rId21" Type="http://schemas.openxmlformats.org/officeDocument/2006/relationships/slide" Target="slide71.xml"/><Relationship Id="rId7" Type="http://schemas.openxmlformats.org/officeDocument/2006/relationships/image" Target="../media/image63.emf"/><Relationship Id="rId12" Type="http://schemas.openxmlformats.org/officeDocument/2006/relationships/slide" Target="slide52.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9.xml"/><Relationship Id="rId20" Type="http://schemas.openxmlformats.org/officeDocument/2006/relationships/slide" Target="slide66.xml"/><Relationship Id="rId1" Type="http://schemas.openxmlformats.org/officeDocument/2006/relationships/vmlDrawing" Target="../drawings/vmlDrawing25.vml"/><Relationship Id="rId6" Type="http://schemas.openxmlformats.org/officeDocument/2006/relationships/package" Target="../embeddings/Microsoft_Word_Document51.docx"/><Relationship Id="rId11" Type="http://schemas.openxmlformats.org/officeDocument/2006/relationships/slide" Target="slide51.xml"/><Relationship Id="rId5" Type="http://schemas.openxmlformats.org/officeDocument/2006/relationships/image" Target="../media/image64.png"/><Relationship Id="rId15" Type="http://schemas.openxmlformats.org/officeDocument/2006/relationships/slide" Target="slide57.xml"/><Relationship Id="rId10" Type="http://schemas.openxmlformats.org/officeDocument/2006/relationships/slide" Target="slide50.xml"/><Relationship Id="rId19" Type="http://schemas.openxmlformats.org/officeDocument/2006/relationships/slide" Target="slide64.xml"/><Relationship Id="rId4" Type="http://schemas.openxmlformats.org/officeDocument/2006/relationships/image" Target="../media/image62.emf"/><Relationship Id="rId9" Type="http://schemas.openxmlformats.org/officeDocument/2006/relationships/slide" Target="slide49.xml"/><Relationship Id="rId14" Type="http://schemas.openxmlformats.org/officeDocument/2006/relationships/slide" Target="slide55.xml"/></Relationships>
</file>

<file path=ppt/slides/_rels/slide72.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9.xml"/><Relationship Id="rId18" Type="http://schemas.openxmlformats.org/officeDocument/2006/relationships/slide" Target="slide71.xml"/><Relationship Id="rId3" Type="http://schemas.openxmlformats.org/officeDocument/2006/relationships/package" Target="../embeddings/Microsoft_Word_Document52.docx"/><Relationship Id="rId7" Type="http://schemas.openxmlformats.org/officeDocument/2006/relationships/slide" Target="slide50.xml"/><Relationship Id="rId12" Type="http://schemas.openxmlformats.org/officeDocument/2006/relationships/slide" Target="slide57.xml"/><Relationship Id="rId17" Type="http://schemas.openxmlformats.org/officeDocument/2006/relationships/slide" Target="slide66.xml"/><Relationship Id="rId2" Type="http://schemas.openxmlformats.org/officeDocument/2006/relationships/slideLayout" Target="../slideLayouts/slideLayout1.xml"/><Relationship Id="rId16" Type="http://schemas.openxmlformats.org/officeDocument/2006/relationships/slide" Target="slide64.xml"/><Relationship Id="rId1" Type="http://schemas.openxmlformats.org/officeDocument/2006/relationships/vmlDrawing" Target="../drawings/vmlDrawing26.vml"/><Relationship Id="rId6" Type="http://schemas.openxmlformats.org/officeDocument/2006/relationships/slide" Target="slide49.xml"/><Relationship Id="rId11" Type="http://schemas.openxmlformats.org/officeDocument/2006/relationships/slide" Target="slide55.xml"/><Relationship Id="rId5" Type="http://schemas.openxmlformats.org/officeDocument/2006/relationships/slide" Target="slide47.xml"/><Relationship Id="rId15" Type="http://schemas.openxmlformats.org/officeDocument/2006/relationships/slide" Target="slide62.xml"/><Relationship Id="rId10" Type="http://schemas.openxmlformats.org/officeDocument/2006/relationships/slide" Target="slide54.xml"/><Relationship Id="rId4" Type="http://schemas.openxmlformats.org/officeDocument/2006/relationships/image" Target="../media/image65.emf"/><Relationship Id="rId9" Type="http://schemas.openxmlformats.org/officeDocument/2006/relationships/slide" Target="slide52.xml"/><Relationship Id="rId14" Type="http://schemas.openxmlformats.org/officeDocument/2006/relationships/slide" Target="slide60.xml"/></Relationships>
</file>

<file path=ppt/slides/_rels/slide73.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9.xml"/><Relationship Id="rId18" Type="http://schemas.openxmlformats.org/officeDocument/2006/relationships/slide" Target="slide71.xml"/><Relationship Id="rId3" Type="http://schemas.openxmlformats.org/officeDocument/2006/relationships/package" Target="../embeddings/Microsoft_Word_Document53.docx"/><Relationship Id="rId21" Type="http://schemas.openxmlformats.org/officeDocument/2006/relationships/package" Target="../embeddings/Microsoft_Word_Document55.docx"/><Relationship Id="rId7" Type="http://schemas.openxmlformats.org/officeDocument/2006/relationships/slide" Target="slide50.xml"/><Relationship Id="rId12" Type="http://schemas.openxmlformats.org/officeDocument/2006/relationships/slide" Target="slide57.xml"/><Relationship Id="rId17" Type="http://schemas.openxmlformats.org/officeDocument/2006/relationships/slide" Target="slide66.xml"/><Relationship Id="rId2" Type="http://schemas.openxmlformats.org/officeDocument/2006/relationships/slideLayout" Target="../slideLayouts/slideLayout1.xml"/><Relationship Id="rId16" Type="http://schemas.openxmlformats.org/officeDocument/2006/relationships/slide" Target="slide64.xml"/><Relationship Id="rId20" Type="http://schemas.openxmlformats.org/officeDocument/2006/relationships/image" Target="../media/image67.emf"/><Relationship Id="rId1" Type="http://schemas.openxmlformats.org/officeDocument/2006/relationships/vmlDrawing" Target="../drawings/vmlDrawing27.vml"/><Relationship Id="rId6" Type="http://schemas.openxmlformats.org/officeDocument/2006/relationships/slide" Target="slide49.xml"/><Relationship Id="rId11" Type="http://schemas.openxmlformats.org/officeDocument/2006/relationships/slide" Target="slide55.xml"/><Relationship Id="rId24" Type="http://schemas.openxmlformats.org/officeDocument/2006/relationships/image" Target="../media/image69.emf"/><Relationship Id="rId5" Type="http://schemas.openxmlformats.org/officeDocument/2006/relationships/slide" Target="slide47.xml"/><Relationship Id="rId15" Type="http://schemas.openxmlformats.org/officeDocument/2006/relationships/slide" Target="slide62.xml"/><Relationship Id="rId23" Type="http://schemas.openxmlformats.org/officeDocument/2006/relationships/package" Target="../embeddings/Microsoft_Word_Document56.docx"/><Relationship Id="rId10" Type="http://schemas.openxmlformats.org/officeDocument/2006/relationships/slide" Target="slide54.xml"/><Relationship Id="rId19" Type="http://schemas.openxmlformats.org/officeDocument/2006/relationships/package" Target="../embeddings/Microsoft_Word_Document54.docx"/><Relationship Id="rId4" Type="http://schemas.openxmlformats.org/officeDocument/2006/relationships/image" Target="../media/image66.emf"/><Relationship Id="rId9" Type="http://schemas.openxmlformats.org/officeDocument/2006/relationships/slide" Target="slide52.xml"/><Relationship Id="rId14" Type="http://schemas.openxmlformats.org/officeDocument/2006/relationships/slide" Target="slide60.xml"/><Relationship Id="rId22" Type="http://schemas.openxmlformats.org/officeDocument/2006/relationships/image" Target="../media/image68.emf"/></Relationships>
</file>

<file path=ppt/slides/_rels/slide74.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2.xml"/><Relationship Id="rId3" Type="http://schemas.openxmlformats.org/officeDocument/2006/relationships/slide" Target="slide47.xml"/><Relationship Id="rId7" Type="http://schemas.openxmlformats.org/officeDocument/2006/relationships/slide" Target="slide52.xml"/><Relationship Id="rId12" Type="http://schemas.openxmlformats.org/officeDocument/2006/relationships/slide" Target="slide60.xml"/><Relationship Id="rId2" Type="http://schemas.openxmlformats.org/officeDocument/2006/relationships/image" Target="../media/image70.png"/><Relationship Id="rId16" Type="http://schemas.openxmlformats.org/officeDocument/2006/relationships/slide" Target="slide71.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66.xml"/><Relationship Id="rId10" Type="http://schemas.openxmlformats.org/officeDocument/2006/relationships/slide" Target="slide57.xml"/><Relationship Id="rId4" Type="http://schemas.openxmlformats.org/officeDocument/2006/relationships/slide" Target="slide49.xml"/><Relationship Id="rId9" Type="http://schemas.openxmlformats.org/officeDocument/2006/relationships/slide" Target="slide55.xml"/><Relationship Id="rId14" Type="http://schemas.openxmlformats.org/officeDocument/2006/relationships/slide" Target="slide64.xml"/></Relationships>
</file>

<file path=ppt/slides/_rels/slide75.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9.xml"/><Relationship Id="rId18" Type="http://schemas.openxmlformats.org/officeDocument/2006/relationships/slide" Target="slide71.xml"/><Relationship Id="rId3" Type="http://schemas.openxmlformats.org/officeDocument/2006/relationships/package" Target="../embeddings/Microsoft_Word_Document57.docx"/><Relationship Id="rId7" Type="http://schemas.openxmlformats.org/officeDocument/2006/relationships/slide" Target="slide50.xml"/><Relationship Id="rId12" Type="http://schemas.openxmlformats.org/officeDocument/2006/relationships/slide" Target="slide57.xml"/><Relationship Id="rId17" Type="http://schemas.openxmlformats.org/officeDocument/2006/relationships/slide" Target="slide66.xml"/><Relationship Id="rId2" Type="http://schemas.openxmlformats.org/officeDocument/2006/relationships/slideLayout" Target="../slideLayouts/slideLayout1.xml"/><Relationship Id="rId16" Type="http://schemas.openxmlformats.org/officeDocument/2006/relationships/slide" Target="slide64.xml"/><Relationship Id="rId1" Type="http://schemas.openxmlformats.org/officeDocument/2006/relationships/vmlDrawing" Target="../drawings/vmlDrawing28.vml"/><Relationship Id="rId6" Type="http://schemas.openxmlformats.org/officeDocument/2006/relationships/slide" Target="slide49.xml"/><Relationship Id="rId11" Type="http://schemas.openxmlformats.org/officeDocument/2006/relationships/slide" Target="slide55.xml"/><Relationship Id="rId5" Type="http://schemas.openxmlformats.org/officeDocument/2006/relationships/slide" Target="slide47.xml"/><Relationship Id="rId15" Type="http://schemas.openxmlformats.org/officeDocument/2006/relationships/slide" Target="slide62.xml"/><Relationship Id="rId10" Type="http://schemas.openxmlformats.org/officeDocument/2006/relationships/slide" Target="slide54.xml"/><Relationship Id="rId19" Type="http://schemas.openxmlformats.org/officeDocument/2006/relationships/slide" Target="slide6.xml"/><Relationship Id="rId4" Type="http://schemas.openxmlformats.org/officeDocument/2006/relationships/image" Target="../media/image71.emf"/><Relationship Id="rId9" Type="http://schemas.openxmlformats.org/officeDocument/2006/relationships/slide" Target="slide52.xml"/><Relationship Id="rId14" Type="http://schemas.openxmlformats.org/officeDocument/2006/relationships/slide" Target="slide6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package" Target="../embeddings/Microsoft_Word_Document1.docx"/><Relationship Id="rId7" Type="http://schemas.openxmlformats.org/officeDocument/2006/relationships/slide" Target="slide9.xml"/><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image" Target="../media/image11.emf"/><Relationship Id="rId5" Type="http://schemas.openxmlformats.org/officeDocument/2006/relationships/package" Target="../embeddings/Microsoft_Word_Document2.docx"/><Relationship Id="rId10" Type="http://schemas.openxmlformats.org/officeDocument/2006/relationships/slide" Target="slide13.xml"/><Relationship Id="rId4" Type="http://schemas.openxmlformats.org/officeDocument/2006/relationships/image" Target="../media/image10.emf"/><Relationship Id="rId9" Type="http://schemas.openxmlformats.org/officeDocument/2006/relationships/slide" Target="slide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ChangeArrowheads="1"/>
          </p:cNvSpPr>
          <p:nvPr/>
        </p:nvSpPr>
        <p:spPr bwMode="auto">
          <a:xfrm>
            <a:off x="1642860" y="188368"/>
            <a:ext cx="8857160" cy="2450079"/>
          </a:xfrm>
          <a:prstGeom prst="rect">
            <a:avLst/>
          </a:prstGeom>
          <a:solidFill>
            <a:srgbClr val="003399"/>
          </a:solidFill>
          <a:ln w="9525">
            <a:solidFill>
              <a:schemeClr val="tx1"/>
            </a:solidFill>
            <a:miter lim="800000"/>
            <a:headEnd/>
            <a:tailEnd/>
          </a:ln>
        </p:spPr>
        <p:txBody>
          <a:bodyPr wrap="none" lIns="108850" tIns="54425" rIns="108850" bIns="54425" anchor="ctr"/>
          <a:lstStyle>
            <a:lvl1pPr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zh-CN" altLang="zh-CN" sz="3300" b="1" dirty="0">
                <a:solidFill>
                  <a:srgbClr val="FFFFFB"/>
                </a:solidFill>
                <a:latin typeface="Times New Roman" pitchFamily="18" charset="0"/>
              </a:rPr>
              <a:t>当元素化合价处于：</a:t>
            </a:r>
            <a:r>
              <a:rPr lang="zh-CN" altLang="zh-CN" sz="3300" b="1" dirty="0">
                <a:solidFill>
                  <a:srgbClr val="FFFF00"/>
                </a:solidFill>
                <a:latin typeface="Times New Roman" pitchFamily="18" charset="0"/>
              </a:rPr>
              <a:t>最高价——只具氧化性</a:t>
            </a:r>
          </a:p>
          <a:p>
            <a:pPr eaLnBrk="1" hangingPunct="1">
              <a:spcBef>
                <a:spcPct val="0"/>
              </a:spcBef>
              <a:buSzTx/>
              <a:buFontTx/>
              <a:buNone/>
            </a:pPr>
            <a:r>
              <a:rPr lang="zh-CN" altLang="zh-CN" sz="3300" b="1" dirty="0">
                <a:solidFill>
                  <a:srgbClr val="FFFFFB"/>
                </a:solidFill>
                <a:latin typeface="Times New Roman" pitchFamily="18" charset="0"/>
              </a:rPr>
              <a:t>        </a:t>
            </a:r>
            <a:r>
              <a:rPr lang="zh-CN" altLang="zh-CN" sz="3300" b="1" dirty="0">
                <a:solidFill>
                  <a:srgbClr val="66FFFF"/>
                </a:solidFill>
                <a:latin typeface="Times New Roman" pitchFamily="18" charset="0"/>
              </a:rPr>
              <a:t>（ </a:t>
            </a:r>
            <a:r>
              <a:rPr lang="zh-CN" altLang="zh-CN" sz="3300" b="1" dirty="0">
                <a:solidFill>
                  <a:srgbClr val="FFFF00"/>
                </a:solidFill>
                <a:latin typeface="Times New Roman" pitchFamily="18" charset="0"/>
              </a:rPr>
              <a:t>☆</a:t>
            </a:r>
            <a:r>
              <a:rPr lang="zh-CN" altLang="zh-CN" sz="3300" b="1" dirty="0">
                <a:solidFill>
                  <a:srgbClr val="66FFFF"/>
                </a:solidFill>
                <a:latin typeface="Times New Roman" pitchFamily="18" charset="0"/>
              </a:rPr>
              <a:t>一般要使化合价降低， 加还原剂）</a:t>
            </a:r>
            <a:r>
              <a:rPr lang="zh-CN" altLang="zh-CN" sz="3300" b="1" dirty="0">
                <a:solidFill>
                  <a:srgbClr val="FFFFFB"/>
                </a:solidFill>
                <a:latin typeface="Times New Roman" pitchFamily="18" charset="0"/>
              </a:rPr>
              <a:t> </a:t>
            </a:r>
          </a:p>
          <a:p>
            <a:pPr eaLnBrk="1" hangingPunct="1">
              <a:spcBef>
                <a:spcPct val="0"/>
              </a:spcBef>
              <a:buSzTx/>
              <a:buFontTx/>
              <a:buNone/>
            </a:pPr>
            <a:r>
              <a:rPr lang="zh-CN" altLang="zh-CN" sz="3300" b="1" dirty="0">
                <a:solidFill>
                  <a:srgbClr val="FFFFFB"/>
                </a:solidFill>
                <a:latin typeface="Times New Roman" pitchFamily="18" charset="0"/>
              </a:rPr>
              <a:t>当元素化合价处于：</a:t>
            </a:r>
            <a:r>
              <a:rPr lang="zh-CN" altLang="zh-CN" sz="3300" b="1" dirty="0">
                <a:solidFill>
                  <a:srgbClr val="FFFF00"/>
                </a:solidFill>
                <a:latin typeface="Times New Roman" pitchFamily="18" charset="0"/>
              </a:rPr>
              <a:t>最低价——只具还原性</a:t>
            </a:r>
            <a:r>
              <a:rPr lang="zh-CN" altLang="zh-CN" sz="3300" b="1" dirty="0">
                <a:solidFill>
                  <a:srgbClr val="FFFFFB"/>
                </a:solidFill>
                <a:latin typeface="Times New Roman" pitchFamily="18" charset="0"/>
              </a:rPr>
              <a:t> </a:t>
            </a:r>
          </a:p>
          <a:p>
            <a:pPr eaLnBrk="1" hangingPunct="1">
              <a:spcBef>
                <a:spcPct val="0"/>
              </a:spcBef>
              <a:buSzTx/>
              <a:buFontTx/>
              <a:buNone/>
            </a:pPr>
            <a:r>
              <a:rPr lang="zh-CN" altLang="zh-CN" sz="3300" b="1" dirty="0">
                <a:solidFill>
                  <a:srgbClr val="FFFFFB"/>
                </a:solidFill>
                <a:latin typeface="Times New Roman" pitchFamily="18" charset="0"/>
              </a:rPr>
              <a:t>       </a:t>
            </a:r>
            <a:r>
              <a:rPr lang="zh-CN" altLang="zh-CN" sz="3300" b="1" dirty="0">
                <a:solidFill>
                  <a:srgbClr val="66FFFF"/>
                </a:solidFill>
                <a:latin typeface="Times New Roman" pitchFamily="18" charset="0"/>
              </a:rPr>
              <a:t>（ </a:t>
            </a:r>
            <a:r>
              <a:rPr lang="zh-CN" altLang="zh-CN" sz="3300" b="1" dirty="0">
                <a:solidFill>
                  <a:srgbClr val="FFFF00"/>
                </a:solidFill>
                <a:latin typeface="Times New Roman" pitchFamily="18" charset="0"/>
              </a:rPr>
              <a:t>☆</a:t>
            </a:r>
            <a:r>
              <a:rPr lang="zh-CN" altLang="zh-CN" sz="3300" b="1" dirty="0">
                <a:solidFill>
                  <a:srgbClr val="66FFFF"/>
                </a:solidFill>
                <a:latin typeface="Times New Roman" pitchFamily="18" charset="0"/>
              </a:rPr>
              <a:t>一般要使化合价升高， 加氧化剂）</a:t>
            </a:r>
          </a:p>
          <a:p>
            <a:pPr eaLnBrk="1" hangingPunct="1">
              <a:spcBef>
                <a:spcPct val="0"/>
              </a:spcBef>
              <a:buSzTx/>
              <a:buFontTx/>
              <a:buNone/>
            </a:pPr>
            <a:r>
              <a:rPr lang="zh-CN" altLang="zh-CN" sz="3300" b="1" dirty="0">
                <a:solidFill>
                  <a:srgbClr val="FFFFFB"/>
                </a:solidFill>
                <a:latin typeface="Times New Roman" pitchFamily="18" charset="0"/>
              </a:rPr>
              <a:t> </a:t>
            </a:r>
            <a:r>
              <a:rPr lang="zh-CN" altLang="zh-CN" sz="3300" b="1" dirty="0">
                <a:solidFill>
                  <a:srgbClr val="FFFF00"/>
                </a:solidFill>
                <a:latin typeface="Times New Roman" pitchFamily="18" charset="0"/>
              </a:rPr>
              <a:t>中间价——既有氧化性又有还原性。</a:t>
            </a:r>
          </a:p>
        </p:txBody>
      </p:sp>
      <p:sp>
        <p:nvSpPr>
          <p:cNvPr id="27651" name="Rectangle 3"/>
          <p:cNvSpPr>
            <a:spLocks noChangeArrowheads="1"/>
          </p:cNvSpPr>
          <p:nvPr/>
        </p:nvSpPr>
        <p:spPr bwMode="auto">
          <a:xfrm>
            <a:off x="23281" y="3221530"/>
            <a:ext cx="11951260" cy="2649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50" tIns="54425" rIns="108850" bIns="54425" anchor="ctr">
            <a:spAutoFit/>
          </a:bodyPr>
          <a:lstStyle>
            <a:lvl1pPr indent="133350"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zh-CN" altLang="zh-CN" sz="3300" b="1" dirty="0">
                <a:solidFill>
                  <a:srgbClr val="FF0066"/>
                </a:solidFill>
                <a:latin typeface="Times New Roman" pitchFamily="18" charset="0"/>
              </a:rPr>
              <a:t>( </a:t>
            </a:r>
            <a:r>
              <a:rPr lang="zh-CN" altLang="zh-CN" sz="3300" b="1" dirty="0" smtClean="0">
                <a:solidFill>
                  <a:srgbClr val="FF0066"/>
                </a:solidFill>
                <a:latin typeface="Times New Roman" pitchFamily="18" charset="0"/>
              </a:rPr>
              <a:t>探讨 </a:t>
            </a:r>
            <a:r>
              <a:rPr lang="zh-CN" altLang="zh-CN" sz="3300" b="1" dirty="0">
                <a:solidFill>
                  <a:srgbClr val="FF0066"/>
                </a:solidFill>
                <a:latin typeface="Times New Roman" pitchFamily="18" charset="0"/>
              </a:rPr>
              <a:t>)</a:t>
            </a:r>
            <a:r>
              <a:rPr lang="zh-CN" altLang="zh-CN" sz="3300" b="1" dirty="0">
                <a:solidFill>
                  <a:srgbClr val="331DA1"/>
                </a:solidFill>
                <a:latin typeface="Times New Roman" pitchFamily="18" charset="0"/>
              </a:rPr>
              <a:t>下列物质转化需要加入还原剂才能实现的是</a:t>
            </a:r>
          </a:p>
          <a:p>
            <a:pPr eaLnBrk="1" hangingPunct="1">
              <a:spcBef>
                <a:spcPct val="0"/>
              </a:spcBef>
              <a:buSzTx/>
              <a:buFontTx/>
              <a:buNone/>
            </a:pPr>
            <a:r>
              <a:rPr lang="zh-CN" altLang="zh-CN" sz="3300" b="1" dirty="0">
                <a:solidFill>
                  <a:srgbClr val="331DA1"/>
                </a:solidFill>
                <a:latin typeface="Times New Roman" pitchFamily="18" charset="0"/>
              </a:rPr>
              <a:t>       </a:t>
            </a:r>
          </a:p>
          <a:p>
            <a:pPr eaLnBrk="1" hangingPunct="1">
              <a:spcBef>
                <a:spcPct val="0"/>
              </a:spcBef>
              <a:buSzTx/>
              <a:buFontTx/>
              <a:buNone/>
            </a:pPr>
            <a:r>
              <a:rPr lang="zh-CN" altLang="zh-CN" sz="3300" b="1" dirty="0">
                <a:solidFill>
                  <a:srgbClr val="331DA1"/>
                </a:solidFill>
                <a:latin typeface="Times New Roman" pitchFamily="18" charset="0"/>
              </a:rPr>
              <a:t>       A．SO</a:t>
            </a:r>
            <a:r>
              <a:rPr lang="zh-CN" altLang="zh-CN" sz="3300" b="1" baseline="-25000" dirty="0">
                <a:solidFill>
                  <a:srgbClr val="331DA1"/>
                </a:solidFill>
                <a:latin typeface="Times New Roman" pitchFamily="18" charset="0"/>
              </a:rPr>
              <a:t>3</a:t>
            </a:r>
            <a:r>
              <a:rPr lang="zh-CN" altLang="zh-CN" sz="3300" b="1" baseline="30000" dirty="0">
                <a:solidFill>
                  <a:srgbClr val="331DA1"/>
                </a:solidFill>
                <a:latin typeface="Times New Roman" pitchFamily="18" charset="0"/>
              </a:rPr>
              <a:t>2－</a:t>
            </a:r>
            <a:r>
              <a:rPr lang="zh-CN" altLang="zh-CN" sz="3300" b="1" dirty="0">
                <a:solidFill>
                  <a:srgbClr val="331DA1"/>
                </a:solidFill>
                <a:latin typeface="Times New Roman" pitchFamily="18" charset="0"/>
              </a:rPr>
              <a:t>→SO</a:t>
            </a:r>
            <a:r>
              <a:rPr lang="zh-CN" altLang="zh-CN" sz="3300" b="1" baseline="-25000" dirty="0">
                <a:solidFill>
                  <a:srgbClr val="331DA1"/>
                </a:solidFill>
                <a:latin typeface="Times New Roman" pitchFamily="18" charset="0"/>
              </a:rPr>
              <a:t>2</a:t>
            </a:r>
            <a:r>
              <a:rPr lang="zh-CN" altLang="zh-CN" sz="3300" b="1" dirty="0">
                <a:solidFill>
                  <a:srgbClr val="331DA1"/>
                </a:solidFill>
                <a:latin typeface="Times New Roman" pitchFamily="18" charset="0"/>
              </a:rPr>
              <a:t>       B．Cl</a:t>
            </a:r>
            <a:r>
              <a:rPr lang="zh-CN" altLang="zh-CN" sz="3300" b="1" baseline="-25000" dirty="0">
                <a:solidFill>
                  <a:srgbClr val="331DA1"/>
                </a:solidFill>
                <a:latin typeface="Times New Roman" pitchFamily="18" charset="0"/>
              </a:rPr>
              <a:t>2</a:t>
            </a:r>
            <a:r>
              <a:rPr lang="zh-CN" altLang="zh-CN" sz="3300" b="1" dirty="0">
                <a:solidFill>
                  <a:srgbClr val="331DA1"/>
                </a:solidFill>
                <a:latin typeface="Times New Roman" pitchFamily="18" charset="0"/>
              </a:rPr>
              <a:t>→ HCl      </a:t>
            </a:r>
          </a:p>
          <a:p>
            <a:pPr eaLnBrk="1" hangingPunct="1">
              <a:spcBef>
                <a:spcPct val="0"/>
              </a:spcBef>
              <a:buSzTx/>
              <a:buFontTx/>
              <a:buNone/>
            </a:pPr>
            <a:r>
              <a:rPr lang="zh-CN" altLang="zh-CN" sz="3300" b="1" dirty="0">
                <a:solidFill>
                  <a:srgbClr val="331DA1"/>
                </a:solidFill>
                <a:latin typeface="Times New Roman" pitchFamily="18" charset="0"/>
              </a:rPr>
              <a:t>       </a:t>
            </a:r>
            <a:endParaRPr lang="en-US" altLang="zh-CN" sz="3300" b="1" dirty="0" smtClean="0">
              <a:solidFill>
                <a:srgbClr val="331DA1"/>
              </a:solidFill>
              <a:latin typeface="Times New Roman" pitchFamily="18" charset="0"/>
            </a:endParaRPr>
          </a:p>
          <a:p>
            <a:pPr eaLnBrk="1" hangingPunct="1">
              <a:spcBef>
                <a:spcPct val="0"/>
              </a:spcBef>
              <a:buSzTx/>
              <a:buFontTx/>
              <a:buNone/>
            </a:pPr>
            <a:r>
              <a:rPr lang="en-US" altLang="zh-CN" sz="3300" b="1" dirty="0">
                <a:solidFill>
                  <a:srgbClr val="331DA1"/>
                </a:solidFill>
                <a:latin typeface="Times New Roman" pitchFamily="18" charset="0"/>
              </a:rPr>
              <a:t> </a:t>
            </a:r>
            <a:r>
              <a:rPr lang="en-US" altLang="zh-CN" sz="3300" b="1" dirty="0" smtClean="0">
                <a:solidFill>
                  <a:srgbClr val="331DA1"/>
                </a:solidFill>
                <a:latin typeface="Times New Roman" pitchFamily="18" charset="0"/>
              </a:rPr>
              <a:t>       </a:t>
            </a:r>
            <a:r>
              <a:rPr lang="zh-CN" altLang="zh-CN" sz="3300" b="1" dirty="0" smtClean="0">
                <a:solidFill>
                  <a:srgbClr val="331DA1"/>
                </a:solidFill>
                <a:latin typeface="Times New Roman" pitchFamily="18" charset="0"/>
              </a:rPr>
              <a:t>C</a:t>
            </a:r>
            <a:r>
              <a:rPr lang="zh-CN" altLang="zh-CN" sz="3300" b="1" dirty="0">
                <a:solidFill>
                  <a:srgbClr val="331DA1"/>
                </a:solidFill>
                <a:latin typeface="Times New Roman" pitchFamily="18" charset="0"/>
              </a:rPr>
              <a:t>．Na→Na</a:t>
            </a:r>
            <a:r>
              <a:rPr lang="zh-CN" altLang="zh-CN" sz="3300" b="1" baseline="30000" dirty="0">
                <a:solidFill>
                  <a:srgbClr val="331DA1"/>
                </a:solidFill>
                <a:latin typeface="Times New Roman" pitchFamily="18" charset="0"/>
              </a:rPr>
              <a:t>＋</a:t>
            </a:r>
            <a:r>
              <a:rPr lang="zh-CN" altLang="zh-CN" sz="3300" b="1" dirty="0">
                <a:solidFill>
                  <a:srgbClr val="331DA1"/>
                </a:solidFill>
                <a:latin typeface="Times New Roman" pitchFamily="18" charset="0"/>
              </a:rPr>
              <a:t>            D．SO</a:t>
            </a:r>
            <a:r>
              <a:rPr lang="zh-CN" altLang="zh-CN" sz="3300" b="1" baseline="-25000" dirty="0">
                <a:solidFill>
                  <a:srgbClr val="331DA1"/>
                </a:solidFill>
                <a:latin typeface="Times New Roman" pitchFamily="18" charset="0"/>
              </a:rPr>
              <a:t>2</a:t>
            </a:r>
            <a:r>
              <a:rPr lang="zh-CN" altLang="zh-CN" sz="3300" b="1" dirty="0">
                <a:solidFill>
                  <a:srgbClr val="331DA1"/>
                </a:solidFill>
                <a:latin typeface="Times New Roman" pitchFamily="18" charset="0"/>
              </a:rPr>
              <a:t>→S</a:t>
            </a:r>
          </a:p>
        </p:txBody>
      </p:sp>
      <p:sp>
        <p:nvSpPr>
          <p:cNvPr id="27652" name="Text Box 4"/>
          <p:cNvSpPr txBox="1">
            <a:spLocks noChangeArrowheads="1"/>
          </p:cNvSpPr>
          <p:nvPr/>
        </p:nvSpPr>
        <p:spPr bwMode="auto">
          <a:xfrm>
            <a:off x="9983638" y="3221530"/>
            <a:ext cx="516382" cy="602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8850" tIns="54425" rIns="108850" bIns="54425">
            <a:spAutoFit/>
          </a:bodyPr>
          <a:lstStyle>
            <a:lvl1pPr marL="457200" indent="-457200"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zh-CN" altLang="zh-CN" b="1" dirty="0">
                <a:solidFill>
                  <a:srgbClr val="FF0066"/>
                </a:solidFill>
                <a:latin typeface="Times New Roman" pitchFamily="18" charset="0"/>
              </a:rPr>
              <a:t>D</a:t>
            </a:r>
          </a:p>
        </p:txBody>
      </p:sp>
      <p:sp>
        <p:nvSpPr>
          <p:cNvPr id="5" name="Text Box 4"/>
          <p:cNvSpPr txBox="1">
            <a:spLocks noChangeArrowheads="1"/>
          </p:cNvSpPr>
          <p:nvPr/>
        </p:nvSpPr>
        <p:spPr bwMode="auto">
          <a:xfrm>
            <a:off x="5451028" y="4044240"/>
            <a:ext cx="1707413" cy="479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8850" tIns="54425" rIns="108850" bIns="54425">
            <a:spAutoFit/>
          </a:bodyPr>
          <a:lstStyle>
            <a:lvl1pPr marL="457200" indent="-457200"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en-US" altLang="zh-CN" sz="2400" b="1" dirty="0" smtClean="0">
                <a:solidFill>
                  <a:srgbClr val="FF0066"/>
                </a:solidFill>
                <a:latin typeface="Times New Roman" pitchFamily="18" charset="0"/>
              </a:rPr>
              <a:t>0              -1</a:t>
            </a:r>
            <a:endParaRPr lang="zh-CN" altLang="zh-CN" sz="2400" b="1" dirty="0">
              <a:solidFill>
                <a:srgbClr val="FF0066"/>
              </a:solidFill>
              <a:latin typeface="Times New Roman" pitchFamily="18" charset="0"/>
            </a:endParaRPr>
          </a:p>
        </p:txBody>
      </p:sp>
      <p:sp>
        <p:nvSpPr>
          <p:cNvPr id="6" name="Text Box 4"/>
          <p:cNvSpPr txBox="1">
            <a:spLocks noChangeArrowheads="1"/>
          </p:cNvSpPr>
          <p:nvPr/>
        </p:nvSpPr>
        <p:spPr bwMode="auto">
          <a:xfrm>
            <a:off x="5484769" y="5013970"/>
            <a:ext cx="1651308" cy="479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8850" tIns="54425" rIns="108850" bIns="54425">
            <a:spAutoFit/>
          </a:bodyPr>
          <a:lstStyle>
            <a:lvl1pPr marL="457200" indent="-457200"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en-US" altLang="zh-CN" sz="2400" b="1" dirty="0" smtClean="0">
                <a:solidFill>
                  <a:srgbClr val="FF0066"/>
                </a:solidFill>
                <a:latin typeface="Times New Roman" pitchFamily="18" charset="0"/>
              </a:rPr>
              <a:t>+4           -2</a:t>
            </a:r>
            <a:endParaRPr lang="zh-CN" altLang="zh-CN" sz="2400" b="1" dirty="0">
              <a:solidFill>
                <a:srgbClr val="FF0066"/>
              </a:solidFill>
              <a:latin typeface="Times New Roman" pitchFamily="18" charset="0"/>
            </a:endParaRPr>
          </a:p>
        </p:txBody>
      </p:sp>
      <p:sp>
        <p:nvSpPr>
          <p:cNvPr id="2" name="矩形 1"/>
          <p:cNvSpPr/>
          <p:nvPr/>
        </p:nvSpPr>
        <p:spPr>
          <a:xfrm>
            <a:off x="7247486" y="4336392"/>
            <a:ext cx="4727055" cy="461665"/>
          </a:xfrm>
          <a:prstGeom prst="rect">
            <a:avLst/>
          </a:prstGeom>
        </p:spPr>
        <p:txBody>
          <a:bodyPr wrap="square">
            <a:spAutoFit/>
          </a:bodyPr>
          <a:lstStyle/>
          <a:p>
            <a:r>
              <a:rPr lang="zh-CN" altLang="en-US" b="1" dirty="0" smtClean="0">
                <a:solidFill>
                  <a:srgbClr val="FF0000"/>
                </a:solidFill>
                <a:latin typeface="Times New Roman" pitchFamily="18" charset="0"/>
              </a:rPr>
              <a:t>（</a:t>
            </a:r>
            <a:r>
              <a:rPr lang="zh-CN" altLang="en-US" b="1" dirty="0">
                <a:solidFill>
                  <a:srgbClr val="FF0000"/>
                </a:solidFill>
                <a:latin typeface="Times New Roman" pitchFamily="18" charset="0"/>
              </a:rPr>
              <a:t>可</a:t>
            </a:r>
            <a:r>
              <a:rPr lang="zh-CN" altLang="zh-CN" b="1" dirty="0" smtClean="0">
                <a:solidFill>
                  <a:srgbClr val="FF0000"/>
                </a:solidFill>
                <a:latin typeface="Times New Roman" pitchFamily="18" charset="0"/>
              </a:rPr>
              <a:t>加入还原剂</a:t>
            </a:r>
            <a:r>
              <a:rPr lang="zh-CN" altLang="en-US" b="1" dirty="0" smtClean="0">
                <a:solidFill>
                  <a:srgbClr val="FF0000"/>
                </a:solidFill>
                <a:latin typeface="Times New Roman" pitchFamily="18" charset="0"/>
              </a:rPr>
              <a:t>也可歧化反应）</a:t>
            </a:r>
            <a:endParaRPr lang="zh-CN" altLang="en-US" dirty="0">
              <a:solidFill>
                <a:srgbClr val="FF0000"/>
              </a:solidFill>
            </a:endParaRPr>
          </a:p>
        </p:txBody>
      </p:sp>
      <p:sp>
        <p:nvSpPr>
          <p:cNvPr id="3" name="矩形 2"/>
          <p:cNvSpPr/>
          <p:nvPr/>
        </p:nvSpPr>
        <p:spPr>
          <a:xfrm>
            <a:off x="262558" y="333449"/>
            <a:ext cx="906017" cy="954107"/>
          </a:xfrm>
          <a:prstGeom prst="rect">
            <a:avLst/>
          </a:prstGeom>
        </p:spPr>
        <p:txBody>
          <a:bodyPr wrap="none">
            <a:spAutoFit/>
          </a:bodyPr>
          <a:lstStyle/>
          <a:p>
            <a:r>
              <a:rPr lang="zh-CN" altLang="en-US" sz="2800" b="1" dirty="0" smtClean="0">
                <a:solidFill>
                  <a:srgbClr val="FF0066"/>
                </a:solidFill>
                <a:latin typeface="Times New Roman" pitchFamily="18" charset="0"/>
              </a:rPr>
              <a:t>知识</a:t>
            </a:r>
            <a:endParaRPr lang="en-US" altLang="zh-CN" sz="2800" b="1" dirty="0" smtClean="0">
              <a:solidFill>
                <a:srgbClr val="FF0066"/>
              </a:solidFill>
              <a:latin typeface="Times New Roman" pitchFamily="18" charset="0"/>
            </a:endParaRPr>
          </a:p>
          <a:p>
            <a:r>
              <a:rPr lang="zh-CN" altLang="en-US" sz="2800" b="1" dirty="0" smtClean="0">
                <a:solidFill>
                  <a:srgbClr val="FF0066"/>
                </a:solidFill>
                <a:latin typeface="Times New Roman" pitchFamily="18" charset="0"/>
              </a:rPr>
              <a:t>回顾</a:t>
            </a:r>
            <a:endParaRPr lang="zh-CN" altLang="en-US" sz="2800" dirty="0"/>
          </a:p>
        </p:txBody>
      </p:sp>
    </p:spTree>
    <p:extLst>
      <p:ext uri="{BB962C8B-B14F-4D97-AF65-F5344CB8AC3E}">
        <p14:creationId xmlns:p14="http://schemas.microsoft.com/office/powerpoint/2010/main" val="27377832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7650"/>
                                        </p:tgtEl>
                                        <p:attrNameLst>
                                          <p:attrName>style.visibility</p:attrName>
                                        </p:attrNameLst>
                                      </p:cBhvr>
                                      <p:to>
                                        <p:strVal val="visible"/>
                                      </p:to>
                                    </p:set>
                                    <p:animEffect transition="in" filter="barn(inVertical)">
                                      <p:cBhvr>
                                        <p:cTn id="7" dur="500"/>
                                        <p:tgtEl>
                                          <p:spTgt spid="2765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7651"/>
                                        </p:tgtEl>
                                        <p:attrNameLst>
                                          <p:attrName>style.visibility</p:attrName>
                                        </p:attrNameLst>
                                      </p:cBhvr>
                                      <p:to>
                                        <p:strVal val="visible"/>
                                      </p:to>
                                    </p:set>
                                    <p:animEffect transition="in" filter="blinds(horizontal)">
                                      <p:cBhvr>
                                        <p:cTn id="12" dur="500"/>
                                        <p:tgtEl>
                                          <p:spTgt spid="27651"/>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7652"/>
                                        </p:tgtEl>
                                        <p:attrNameLst>
                                          <p:attrName>style.visibility</p:attrName>
                                        </p:attrNameLst>
                                      </p:cBhvr>
                                      <p:to>
                                        <p:strVal val="visible"/>
                                      </p:to>
                                    </p:set>
                                    <p:animEffect transition="in" filter="blinds(horizontal)">
                                      <p:cBhvr>
                                        <p:cTn id="17" dur="500"/>
                                        <p:tgtEl>
                                          <p:spTgt spid="2765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blinds(horizontal)">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1" nodeType="clickEffect">
                                  <p:stCondLst>
                                    <p:cond delay="0"/>
                                  </p:stCondLst>
                                  <p:childTnLst>
                                    <p:set>
                                      <p:cBhvr>
                                        <p:cTn id="31" dur="1" fill="hold">
                                          <p:stCondLst>
                                            <p:cond delay="0"/>
                                          </p:stCondLst>
                                        </p:cTn>
                                        <p:tgtEl>
                                          <p:spTgt spid="27652"/>
                                        </p:tgtEl>
                                        <p:attrNameLst>
                                          <p:attrName>style.visibility</p:attrName>
                                        </p:attrNameLst>
                                      </p:cBhvr>
                                      <p:to>
                                        <p:strVal val="visible"/>
                                      </p:to>
                                    </p:set>
                                    <p:animEffect transition="in" filter="blinds(horizontal)">
                                      <p:cBhvr>
                                        <p:cTn id="32" dur="500"/>
                                        <p:tgtEl>
                                          <p:spTgt spid="2765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wipe(down)">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0" grpId="0" animBg="1"/>
      <p:bldP spid="27651" grpId="0" autoUpdateAnimBg="0"/>
      <p:bldP spid="27652" grpId="0" autoUpdateAnimBg="0"/>
      <p:bldP spid="27652" grpId="1"/>
      <p:bldP spid="5" grpId="0" autoUpdateAnimBg="0"/>
      <p:bldP spid="6" grpId="0" autoUpdateAnimBg="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8542" y="261442"/>
            <a:ext cx="11593288" cy="2708410"/>
          </a:xfrm>
          <a:prstGeom prst="rect">
            <a:avLst/>
          </a:prstGeom>
        </p:spPr>
        <p:txBody>
          <a:bodyPr wrap="square" lIns="121898" tIns="60948" rIns="121898" bIns="60948">
            <a:spAutoFit/>
          </a:bodyPr>
          <a:lstStyle/>
          <a:p>
            <a:pPr algn="just">
              <a:lnSpc>
                <a:spcPct val="200000"/>
              </a:lnSpc>
              <a:spcAft>
                <a:spcPts val="0"/>
              </a:spcAft>
            </a:pPr>
            <a:r>
              <a:rPr lang="zh-CN" altLang="zh-CN" sz="2800" b="1" kern="100" dirty="0">
                <a:solidFill>
                  <a:srgbClr val="0000FF"/>
                </a:solidFill>
                <a:latin typeface="Times New Roman"/>
                <a:cs typeface="Times New Roman"/>
              </a:rPr>
              <a:t>题组二　</a:t>
            </a:r>
            <a:r>
              <a:rPr lang="zh-CN" altLang="en-US" sz="2800" b="1" kern="100" dirty="0" smtClean="0">
                <a:solidFill>
                  <a:srgbClr val="FF0000"/>
                </a:solidFill>
                <a:latin typeface="Times New Roman"/>
                <a:ea typeface="华文细黑"/>
              </a:rPr>
              <a:t>歧化反应（</a:t>
            </a:r>
            <a:r>
              <a:rPr lang="zh-CN" altLang="zh-CN" sz="2800" b="1" kern="100" dirty="0" smtClean="0">
                <a:solidFill>
                  <a:srgbClr val="0000FF"/>
                </a:solidFill>
                <a:latin typeface="Times New Roman"/>
                <a:cs typeface="Times New Roman"/>
              </a:rPr>
              <a:t>逆向</a:t>
            </a:r>
            <a:r>
              <a:rPr lang="zh-CN" altLang="zh-CN" sz="2800" b="1" kern="100" dirty="0">
                <a:solidFill>
                  <a:srgbClr val="0000FF"/>
                </a:solidFill>
                <a:latin typeface="Times New Roman"/>
                <a:cs typeface="Times New Roman"/>
              </a:rPr>
              <a:t>配平</a:t>
            </a:r>
            <a:r>
              <a:rPr lang="zh-CN" altLang="zh-CN" sz="2800" b="1" kern="100" dirty="0" smtClean="0">
                <a:solidFill>
                  <a:srgbClr val="0000FF"/>
                </a:solidFill>
                <a:latin typeface="Times New Roman"/>
                <a:cs typeface="Times New Roman"/>
              </a:rPr>
              <a:t>类</a:t>
            </a:r>
            <a:r>
              <a:rPr lang="zh-CN" altLang="en-US" sz="2800" b="1" kern="100" dirty="0" smtClean="0">
                <a:solidFill>
                  <a:srgbClr val="0000FF"/>
                </a:solidFill>
                <a:latin typeface="Times New Roman"/>
                <a:cs typeface="Times New Roman"/>
              </a:rPr>
              <a:t>）</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2.(1)____S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(2)____P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smtClean="0">
                <a:latin typeface="Times New Roman"/>
                <a:ea typeface="华文细黑"/>
                <a:cs typeface="Courier New"/>
              </a:rPr>
              <a:t>PH</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　　　</a:t>
            </a:r>
            <a:endParaRPr lang="en-US" altLang="zh-CN" sz="2800" kern="100" dirty="0" smtClean="0">
              <a:latin typeface="宋体"/>
              <a:cs typeface="Courier New"/>
            </a:endParaRPr>
          </a:p>
        </p:txBody>
      </p:sp>
      <p:sp>
        <p:nvSpPr>
          <p:cNvPr id="2" name="矩形 1"/>
          <p:cNvSpPr/>
          <p:nvPr/>
        </p:nvSpPr>
        <p:spPr>
          <a:xfrm>
            <a:off x="1043570"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 name="矩形 2"/>
          <p:cNvSpPr/>
          <p:nvPr/>
        </p:nvSpPr>
        <p:spPr>
          <a:xfrm>
            <a:off x="229818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 name="矩形 3"/>
          <p:cNvSpPr/>
          <p:nvPr/>
        </p:nvSpPr>
        <p:spPr>
          <a:xfrm>
            <a:off x="444826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 name="矩形 4"/>
          <p:cNvSpPr/>
          <p:nvPr/>
        </p:nvSpPr>
        <p:spPr>
          <a:xfrm>
            <a:off x="6032442"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6" name="矩形 5"/>
          <p:cNvSpPr/>
          <p:nvPr/>
        </p:nvSpPr>
        <p:spPr>
          <a:xfrm>
            <a:off x="7991164"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7" name="矩形 6"/>
          <p:cNvSpPr/>
          <p:nvPr/>
        </p:nvSpPr>
        <p:spPr>
          <a:xfrm>
            <a:off x="761536" y="225177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9" name="矩形 8"/>
          <p:cNvSpPr/>
          <p:nvPr/>
        </p:nvSpPr>
        <p:spPr>
          <a:xfrm>
            <a:off x="2164330"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9</a:t>
            </a:r>
            <a:endParaRPr lang="zh-CN" altLang="en-US" sz="3200" b="1" kern="100" dirty="0">
              <a:solidFill>
                <a:srgbClr val="FF0000"/>
              </a:solidFill>
              <a:latin typeface="Times New Roman"/>
              <a:ea typeface="华文细黑"/>
            </a:endParaRPr>
          </a:p>
        </p:txBody>
      </p:sp>
      <p:sp>
        <p:nvSpPr>
          <p:cNvPr id="10" name="矩形 9"/>
          <p:cNvSpPr/>
          <p:nvPr/>
        </p:nvSpPr>
        <p:spPr>
          <a:xfrm>
            <a:off x="4035650" y="224697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1" name="矩形 10"/>
          <p:cNvSpPr/>
          <p:nvPr/>
        </p:nvSpPr>
        <p:spPr>
          <a:xfrm>
            <a:off x="5988374" y="225713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2" name="矩形 11"/>
          <p:cNvSpPr/>
          <p:nvPr/>
        </p:nvSpPr>
        <p:spPr>
          <a:xfrm>
            <a:off x="7936018"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25" name="矩形 2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矩形 17"/>
          <p:cNvSpPr/>
          <p:nvPr/>
        </p:nvSpPr>
        <p:spPr>
          <a:xfrm>
            <a:off x="81723" y="3662948"/>
            <a:ext cx="6391165" cy="630942"/>
          </a:xfrm>
          <a:prstGeom prst="rect">
            <a:avLst/>
          </a:prstGeom>
        </p:spPr>
        <p:txBody>
          <a:bodyPr wrap="square">
            <a:spAutoFit/>
          </a:bodyPr>
          <a:lstStyle/>
          <a:p>
            <a:pPr>
              <a:lnSpc>
                <a:spcPct val="125000"/>
              </a:lnSpc>
            </a:pPr>
            <a:r>
              <a:rPr lang="zh-CN" altLang="en-US" sz="2800" b="1" kern="100" dirty="0" smtClean="0">
                <a:solidFill>
                  <a:srgbClr val="FF0000"/>
                </a:solidFill>
                <a:latin typeface="Times New Roman"/>
                <a:ea typeface="华文细黑"/>
              </a:rPr>
              <a:t>             归中反应   （ </a:t>
            </a:r>
            <a:r>
              <a:rPr lang="zh-CN" altLang="zh-CN" sz="2800" b="1" kern="100" dirty="0" smtClean="0">
                <a:solidFill>
                  <a:srgbClr val="0000FF"/>
                </a:solidFill>
                <a:latin typeface="Times New Roman"/>
                <a:cs typeface="Times New Roman"/>
              </a:rPr>
              <a:t>正向配平</a:t>
            </a:r>
            <a:r>
              <a:rPr lang="zh-CN" altLang="en-US" sz="2800" b="1" kern="100" dirty="0" smtClean="0">
                <a:solidFill>
                  <a:srgbClr val="0000FF"/>
                </a:solidFill>
                <a:latin typeface="Times New Roman"/>
                <a:cs typeface="Times New Roman"/>
              </a:rPr>
              <a:t>）</a:t>
            </a:r>
            <a:endParaRPr lang="en-US" altLang="zh-CN" sz="2800" b="1" kern="100" dirty="0" smtClean="0">
              <a:solidFill>
                <a:srgbClr val="FF0000"/>
              </a:solidFill>
              <a:latin typeface="Times New Roman"/>
              <a:ea typeface="华文细黑"/>
            </a:endParaRPr>
          </a:p>
        </p:txBody>
      </p:sp>
      <p:sp>
        <p:nvSpPr>
          <p:cNvPr id="13" name="矩形 12"/>
          <p:cNvSpPr/>
          <p:nvPr/>
        </p:nvSpPr>
        <p:spPr>
          <a:xfrm>
            <a:off x="76986" y="4216316"/>
            <a:ext cx="1128160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(4)____HI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___KIO</a:t>
            </a:r>
            <a:r>
              <a:rPr lang="en-US" altLang="zh-CN" sz="2800" kern="100" baseline="-25000" dirty="0" smtClean="0">
                <a:latin typeface="Times New Roman"/>
                <a:ea typeface="华文细黑"/>
                <a:cs typeface="Courier New"/>
              </a:rPr>
              <a:t>3</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20" name="矩形 19"/>
          <p:cNvSpPr/>
          <p:nvPr/>
        </p:nvSpPr>
        <p:spPr>
          <a:xfrm>
            <a:off x="809766"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26" name="矩形 25"/>
          <p:cNvSpPr/>
          <p:nvPr/>
        </p:nvSpPr>
        <p:spPr>
          <a:xfrm>
            <a:off x="2144010"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28" name="矩形 27"/>
          <p:cNvSpPr/>
          <p:nvPr/>
        </p:nvSpPr>
        <p:spPr>
          <a:xfrm>
            <a:off x="4130424" y="4362485"/>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29" name="矩形 28"/>
          <p:cNvSpPr/>
          <p:nvPr/>
        </p:nvSpPr>
        <p:spPr>
          <a:xfrm>
            <a:off x="6722712"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0" name="矩形 29"/>
          <p:cNvSpPr/>
          <p:nvPr/>
        </p:nvSpPr>
        <p:spPr>
          <a:xfrm>
            <a:off x="5426568" y="435849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31" name="矩形 30"/>
          <p:cNvSpPr/>
          <p:nvPr/>
        </p:nvSpPr>
        <p:spPr>
          <a:xfrm>
            <a:off x="79432" y="5013970"/>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(5)____NH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=____N</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32" name="矩形 31"/>
          <p:cNvSpPr/>
          <p:nvPr/>
        </p:nvSpPr>
        <p:spPr>
          <a:xfrm>
            <a:off x="761412"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4</a:t>
            </a:r>
            <a:endParaRPr lang="zh-CN" altLang="en-US" sz="3200" b="1" kern="100" dirty="0">
              <a:solidFill>
                <a:srgbClr val="FF0000"/>
              </a:solidFill>
              <a:latin typeface="Times New Roman"/>
              <a:ea typeface="华文细黑"/>
            </a:endParaRPr>
          </a:p>
        </p:txBody>
      </p:sp>
      <p:sp>
        <p:nvSpPr>
          <p:cNvPr id="33" name="矩形 32"/>
          <p:cNvSpPr/>
          <p:nvPr/>
        </p:nvSpPr>
        <p:spPr>
          <a:xfrm>
            <a:off x="2310464"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4" name="矩形 33"/>
          <p:cNvSpPr/>
          <p:nvPr/>
        </p:nvSpPr>
        <p:spPr>
          <a:xfrm>
            <a:off x="4035680" y="5154841"/>
            <a:ext cx="708848"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7/2</a:t>
            </a:r>
            <a:endParaRPr lang="zh-CN" altLang="en-US" sz="3200" b="1" kern="100" dirty="0">
              <a:solidFill>
                <a:srgbClr val="FF0000"/>
              </a:solidFill>
              <a:latin typeface="Times New Roman"/>
              <a:ea typeface="华文细黑"/>
            </a:endParaRPr>
          </a:p>
        </p:txBody>
      </p:sp>
      <p:sp>
        <p:nvSpPr>
          <p:cNvPr id="36" name="矩形 35"/>
          <p:cNvSpPr/>
          <p:nvPr/>
        </p:nvSpPr>
        <p:spPr>
          <a:xfrm>
            <a:off x="5628146" y="5150852"/>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7" name="矩形 36"/>
          <p:cNvSpPr/>
          <p:nvPr/>
        </p:nvSpPr>
        <p:spPr>
          <a:xfrm>
            <a:off x="775858"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8</a:t>
            </a:r>
            <a:endParaRPr lang="zh-CN" altLang="en-US" sz="3200" b="1" kern="100" dirty="0">
              <a:solidFill>
                <a:srgbClr val="FF0000"/>
              </a:solidFill>
              <a:latin typeface="Times New Roman"/>
              <a:ea typeface="华文细黑"/>
            </a:endParaRPr>
          </a:p>
        </p:txBody>
      </p:sp>
      <p:sp>
        <p:nvSpPr>
          <p:cNvPr id="38" name="矩形 37"/>
          <p:cNvSpPr/>
          <p:nvPr/>
        </p:nvSpPr>
        <p:spPr>
          <a:xfrm>
            <a:off x="2324910"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9" name="矩形 38"/>
          <p:cNvSpPr/>
          <p:nvPr/>
        </p:nvSpPr>
        <p:spPr>
          <a:xfrm>
            <a:off x="4160234"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a:t>
            </a:r>
            <a:endParaRPr lang="zh-CN" altLang="en-US" sz="3200" b="1" kern="100" dirty="0">
              <a:solidFill>
                <a:srgbClr val="FF0000"/>
              </a:solidFill>
              <a:latin typeface="Times New Roman"/>
              <a:ea typeface="华文细黑"/>
            </a:endParaRPr>
          </a:p>
        </p:txBody>
      </p:sp>
      <p:sp>
        <p:nvSpPr>
          <p:cNvPr id="40" name="矩形 39"/>
          <p:cNvSpPr/>
          <p:nvPr/>
        </p:nvSpPr>
        <p:spPr>
          <a:xfrm>
            <a:off x="5528386" y="5145286"/>
            <a:ext cx="59503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12</a:t>
            </a:r>
            <a:endParaRPr lang="zh-CN" altLang="en-US" sz="3200" b="1" kern="100" dirty="0">
              <a:solidFill>
                <a:srgbClr val="FF0000"/>
              </a:solidFill>
              <a:latin typeface="Times New Roman"/>
              <a:ea typeface="华文细黑"/>
            </a:endParaRPr>
          </a:p>
        </p:txBody>
      </p:sp>
      <p:sp>
        <p:nvSpPr>
          <p:cNvPr id="35" name="TextBox 34"/>
          <p:cNvSpPr txBox="1"/>
          <p:nvPr/>
        </p:nvSpPr>
        <p:spPr>
          <a:xfrm>
            <a:off x="8255446" y="651198"/>
            <a:ext cx="367600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a:solidFill>
                  <a:srgbClr val="0000FF"/>
                </a:solidFill>
                <a:latin typeface="Times New Roman" panose="02020603050405020304" pitchFamily="18" charset="0"/>
                <a:cs typeface="Times New Roman" panose="02020603050405020304" pitchFamily="18" charset="0"/>
              </a:rPr>
              <a:t>X</a:t>
            </a:r>
            <a:r>
              <a:rPr lang="en-US" altLang="zh-CN" sz="2800" b="1" dirty="0" smtClean="0">
                <a:solidFill>
                  <a:srgbClr val="0000FF"/>
                </a:solidFill>
                <a:latin typeface="Times New Roman" panose="02020603050405020304" pitchFamily="18" charset="0"/>
                <a:cs typeface="Times New Roman" panose="02020603050405020304" pitchFamily="18" charset="0"/>
              </a:rPr>
              <a:t>:</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X</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1" name="TextBox 40"/>
          <p:cNvSpPr txBox="1"/>
          <p:nvPr/>
        </p:nvSpPr>
        <p:spPr>
          <a:xfrm>
            <a:off x="10013478" y="141357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020862" y="22839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5:3</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045526" y="307599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034686" y="443790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1:5</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5" name="矩形 44"/>
          <p:cNvSpPr/>
          <p:nvPr/>
        </p:nvSpPr>
        <p:spPr>
          <a:xfrm>
            <a:off x="775858" y="30556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46" name="矩形 45"/>
          <p:cNvSpPr/>
          <p:nvPr/>
        </p:nvSpPr>
        <p:spPr>
          <a:xfrm>
            <a:off x="2258216"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7" name="矩形 46"/>
          <p:cNvSpPr/>
          <p:nvPr/>
        </p:nvSpPr>
        <p:spPr>
          <a:xfrm>
            <a:off x="4477764" y="30231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48" name="矩形 47"/>
          <p:cNvSpPr/>
          <p:nvPr/>
        </p:nvSpPr>
        <p:spPr>
          <a:xfrm>
            <a:off x="6277964" y="30358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49" name="矩形 48"/>
          <p:cNvSpPr/>
          <p:nvPr/>
        </p:nvSpPr>
        <p:spPr>
          <a:xfrm>
            <a:off x="8450904"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50" name="TextBox 49"/>
          <p:cNvSpPr txBox="1"/>
          <p:nvPr/>
        </p:nvSpPr>
        <p:spPr>
          <a:xfrm>
            <a:off x="10021986" y="5149478"/>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3:4</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1" name="矩形 50"/>
          <p:cNvSpPr/>
          <p:nvPr/>
        </p:nvSpPr>
        <p:spPr>
          <a:xfrm>
            <a:off x="68478" y="5806058"/>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(6)____Cu</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=____Cu</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____SO</a:t>
            </a:r>
            <a:r>
              <a:rPr lang="en-US" altLang="zh-CN" sz="2800" kern="100" baseline="-25000" dirty="0" smtClean="0">
                <a:latin typeface="Times New Roman"/>
                <a:ea typeface="华文细黑"/>
                <a:cs typeface="Courier New"/>
              </a:rPr>
              <a:t>2</a:t>
            </a:r>
            <a:endParaRPr lang="zh-CN" altLang="zh-CN" sz="2800" kern="100" dirty="0">
              <a:latin typeface="宋体"/>
              <a:cs typeface="Courier New"/>
            </a:endParaRPr>
          </a:p>
        </p:txBody>
      </p:sp>
      <p:sp>
        <p:nvSpPr>
          <p:cNvPr id="52" name="TextBox 51"/>
          <p:cNvSpPr txBox="1"/>
          <p:nvPr/>
        </p:nvSpPr>
        <p:spPr>
          <a:xfrm>
            <a:off x="6635352" y="6013861"/>
            <a:ext cx="5750292" cy="492443"/>
          </a:xfrm>
          <a:prstGeom prst="rect">
            <a:avLst/>
          </a:prstGeom>
          <a:noFill/>
        </p:spPr>
        <p:txBody>
          <a:bodyPr wrap="none" rtlCol="0">
            <a:spAutoFit/>
          </a:bodyPr>
          <a:lstStyle/>
          <a:p>
            <a:r>
              <a:rPr lang="zh-CN" altLang="en-US" sz="2600" b="1" dirty="0" smtClean="0">
                <a:solidFill>
                  <a:srgbClr val="0000FF"/>
                </a:solidFill>
                <a:latin typeface="Times New Roman" panose="02020603050405020304" pitchFamily="18" charset="0"/>
                <a:cs typeface="Times New Roman" panose="02020603050405020304" pitchFamily="18" charset="0"/>
              </a:rPr>
              <a:t>生成</a:t>
            </a:r>
            <a:r>
              <a:rPr lang="en-US" altLang="zh-CN" sz="2600" b="1" dirty="0" smtClean="0">
                <a:solidFill>
                  <a:srgbClr val="0000FF"/>
                </a:solidFill>
                <a:latin typeface="Times New Roman" panose="02020603050405020304" pitchFamily="18" charset="0"/>
                <a:cs typeface="Times New Roman" panose="02020603050405020304" pitchFamily="18" charset="0"/>
              </a:rPr>
              <a:t>1mol Cu</a:t>
            </a:r>
            <a:r>
              <a:rPr lang="zh-CN" altLang="en-US" sz="2600" b="1" dirty="0" smtClean="0">
                <a:solidFill>
                  <a:srgbClr val="0000FF"/>
                </a:solidFill>
                <a:latin typeface="Times New Roman" panose="02020603050405020304" pitchFamily="18" charset="0"/>
                <a:cs typeface="Times New Roman" panose="02020603050405020304" pitchFamily="18" charset="0"/>
              </a:rPr>
              <a:t>，转移的电子数为</a:t>
            </a:r>
            <a:r>
              <a:rPr lang="en-US" altLang="zh-CN" sz="2600" b="1" u="sng" dirty="0">
                <a:solidFill>
                  <a:srgbClr val="0000FF"/>
                </a:solidFill>
                <a:latin typeface="Times New Roman" panose="02020603050405020304" pitchFamily="18" charset="0"/>
                <a:cs typeface="Times New Roman" panose="02020603050405020304" pitchFamily="18" charset="0"/>
              </a:rPr>
              <a:t> </a:t>
            </a:r>
            <a:r>
              <a:rPr lang="en-US" altLang="zh-CN" sz="2600" b="1" u="sng" dirty="0" smtClean="0">
                <a:solidFill>
                  <a:srgbClr val="0000FF"/>
                </a:solidFill>
                <a:latin typeface="Times New Roman" panose="02020603050405020304" pitchFamily="18" charset="0"/>
                <a:cs typeface="Times New Roman" panose="02020603050405020304" pitchFamily="18" charset="0"/>
              </a:rPr>
              <a:t>       </a:t>
            </a:r>
            <a:r>
              <a:rPr lang="zh-CN" altLang="en-US" sz="2600" b="1" dirty="0" smtClean="0">
                <a:solidFill>
                  <a:srgbClr val="0000FF"/>
                </a:solidFill>
                <a:latin typeface="Times New Roman" panose="02020603050405020304" pitchFamily="18" charset="0"/>
                <a:cs typeface="Times New Roman" panose="02020603050405020304" pitchFamily="18" charset="0"/>
              </a:rPr>
              <a:t>。</a:t>
            </a:r>
            <a:endParaRPr lang="zh-CN" altLang="en-US" sz="2600" b="1" dirty="0">
              <a:solidFill>
                <a:srgbClr val="0000FF"/>
              </a:solidFill>
              <a:latin typeface="Times New Roman" panose="02020603050405020304" pitchFamily="18" charset="0"/>
              <a:cs typeface="Times New Roman" panose="02020603050405020304" pitchFamily="18" charset="0"/>
            </a:endParaRPr>
          </a:p>
        </p:txBody>
      </p:sp>
      <p:sp>
        <p:nvSpPr>
          <p:cNvPr id="53" name="TextBox 52"/>
          <p:cNvSpPr txBox="1"/>
          <p:nvPr/>
        </p:nvSpPr>
        <p:spPr>
          <a:xfrm>
            <a:off x="8649394" y="3730526"/>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694606"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5" name="矩形 54"/>
          <p:cNvSpPr/>
          <p:nvPr/>
        </p:nvSpPr>
        <p:spPr>
          <a:xfrm>
            <a:off x="2392988"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6" name="矩形 55"/>
          <p:cNvSpPr/>
          <p:nvPr/>
        </p:nvSpPr>
        <p:spPr>
          <a:xfrm>
            <a:off x="4078982"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8" name="矩形 57"/>
          <p:cNvSpPr/>
          <p:nvPr/>
        </p:nvSpPr>
        <p:spPr>
          <a:xfrm>
            <a:off x="5561340" y="596370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grpSp>
        <p:nvGrpSpPr>
          <p:cNvPr id="16" name="组合 15"/>
          <p:cNvGrpSpPr/>
          <p:nvPr/>
        </p:nvGrpSpPr>
        <p:grpSpPr>
          <a:xfrm>
            <a:off x="49020" y="3055674"/>
            <a:ext cx="10337810" cy="537300"/>
            <a:chOff x="49020" y="3055674"/>
            <a:chExt cx="10337810" cy="537300"/>
          </a:xfrm>
        </p:grpSpPr>
        <p:sp>
          <p:nvSpPr>
            <p:cNvPr id="14" name="矩形 13"/>
            <p:cNvSpPr/>
            <p:nvPr/>
          </p:nvSpPr>
          <p:spPr>
            <a:xfrm>
              <a:off x="49020" y="3069754"/>
              <a:ext cx="10337810" cy="523220"/>
            </a:xfrm>
            <a:prstGeom prst="rect">
              <a:avLst/>
            </a:prstGeom>
          </p:spPr>
          <p:txBody>
            <a:bodyPr wrap="square">
              <a:spAutoFit/>
            </a:bodyPr>
            <a:lstStyle/>
            <a:p>
              <a:r>
                <a:rPr lang="en-US" altLang="zh-CN" sz="2800" kern="100" dirty="0" smtClean="0">
                  <a:latin typeface="Times New Roman"/>
                  <a:ea typeface="华文细黑"/>
                  <a:cs typeface="Courier New"/>
                </a:rPr>
                <a:t>(3)____Cl</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NaOH</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NaCl</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____NaClO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en-US" sz="2800" dirty="0"/>
            </a:p>
          </p:txBody>
        </p:sp>
        <p:sp>
          <p:nvSpPr>
            <p:cNvPr id="15" name="等腰三角形 14"/>
            <p:cNvSpPr/>
            <p:nvPr/>
          </p:nvSpPr>
          <p:spPr>
            <a:xfrm>
              <a:off x="3870736" y="3055674"/>
              <a:ext cx="183487" cy="18349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矩形 58"/>
          <p:cNvSpPr/>
          <p:nvPr/>
        </p:nvSpPr>
        <p:spPr>
          <a:xfrm>
            <a:off x="11207774" y="5828313"/>
            <a:ext cx="88357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3N</a:t>
            </a:r>
            <a:r>
              <a:rPr lang="en-US" altLang="zh-CN" sz="3200" b="1" kern="100" baseline="-25000" dirty="0" smtClean="0">
                <a:solidFill>
                  <a:srgbClr val="FF0000"/>
                </a:solidFill>
                <a:latin typeface="Times New Roman"/>
                <a:ea typeface="华文细黑"/>
              </a:rPr>
              <a:t>A</a:t>
            </a:r>
            <a:endParaRPr lang="zh-CN" altLang="en-US" sz="3200" b="1" kern="100" baseline="-25000" dirty="0">
              <a:solidFill>
                <a:srgbClr val="FF0000"/>
              </a:solidFill>
              <a:latin typeface="Times New Roman"/>
              <a:ea typeface="华文细黑"/>
            </a:endParaRPr>
          </a:p>
        </p:txBody>
      </p:sp>
      <p:sp>
        <p:nvSpPr>
          <p:cNvPr id="57" name="TextBox 56"/>
          <p:cNvSpPr txBox="1"/>
          <p:nvPr/>
        </p:nvSpPr>
        <p:spPr>
          <a:xfrm>
            <a:off x="10825927" y="1400870"/>
            <a:ext cx="1208985"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3S~4e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0" name="TextBox 59"/>
          <p:cNvSpPr txBox="1"/>
          <p:nvPr/>
        </p:nvSpPr>
        <p:spPr>
          <a:xfrm>
            <a:off x="10703718" y="2258502"/>
            <a:ext cx="154721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a:t>
            </a:r>
            <a:r>
              <a:rPr lang="en-US" altLang="zh-CN" sz="2800" b="1" kern="100" dirty="0" smtClean="0">
                <a:solidFill>
                  <a:srgbClr val="FF0000"/>
                </a:solidFill>
                <a:latin typeface="Times New Roman"/>
                <a:ea typeface="华文细黑"/>
                <a:cs typeface="Courier New"/>
              </a:rPr>
              <a:t>P</a:t>
            </a:r>
            <a:r>
              <a:rPr lang="en-US" altLang="zh-CN" sz="2800" b="1" kern="100" baseline="-25000" dirty="0" smtClean="0">
                <a:solidFill>
                  <a:srgbClr val="FF0000"/>
                </a:solidFill>
                <a:latin typeface="Times New Roman"/>
                <a:ea typeface="华文细黑"/>
                <a:cs typeface="Courier New"/>
              </a:rPr>
              <a:t>4 </a:t>
            </a:r>
            <a:r>
              <a:rPr lang="en-US" altLang="zh-CN" sz="2800" b="1" dirty="0" smtClean="0">
                <a:solidFill>
                  <a:srgbClr val="FF0000"/>
                </a:solidFill>
                <a:latin typeface="Times New Roman" panose="02020603050405020304" pitchFamily="18" charset="0"/>
                <a:cs typeface="Times New Roman" panose="02020603050405020304" pitchFamily="18" charset="0"/>
              </a:rPr>
              <a:t>~15e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1" name="TextBox 60"/>
          <p:cNvSpPr txBox="1"/>
          <p:nvPr/>
        </p:nvSpPr>
        <p:spPr>
          <a:xfrm>
            <a:off x="10703718" y="3042082"/>
            <a:ext cx="150714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Cl</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2" name="TextBox 61"/>
          <p:cNvSpPr txBox="1"/>
          <p:nvPr/>
        </p:nvSpPr>
        <p:spPr>
          <a:xfrm>
            <a:off x="10902954" y="4418742"/>
            <a:ext cx="1287532"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I</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3" name="TextBox 62"/>
          <p:cNvSpPr txBox="1"/>
          <p:nvPr/>
        </p:nvSpPr>
        <p:spPr>
          <a:xfrm>
            <a:off x="10703718" y="5132586"/>
            <a:ext cx="158729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7</a:t>
            </a:r>
            <a:r>
              <a:rPr lang="en-US" altLang="zh-CN" sz="2800" b="1" kern="100" dirty="0" smtClean="0">
                <a:solidFill>
                  <a:srgbClr val="FF0000"/>
                </a:solidFill>
                <a:latin typeface="Times New Roman"/>
                <a:ea typeface="华文细黑"/>
                <a:cs typeface="Courier New"/>
              </a:rPr>
              <a:t>N</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~24e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4" name="矩形 63"/>
          <p:cNvSpPr/>
          <p:nvPr/>
        </p:nvSpPr>
        <p:spPr>
          <a:xfrm>
            <a:off x="1233129" y="564728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67" name="矩形 66"/>
          <p:cNvSpPr/>
          <p:nvPr/>
        </p:nvSpPr>
        <p:spPr>
          <a:xfrm>
            <a:off x="4591700" y="5658139"/>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8" name="矩形 67"/>
          <p:cNvSpPr/>
          <p:nvPr/>
        </p:nvSpPr>
        <p:spPr>
          <a:xfrm>
            <a:off x="2871921" y="5659751"/>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9" name="矩形 68"/>
          <p:cNvSpPr/>
          <p:nvPr/>
        </p:nvSpPr>
        <p:spPr>
          <a:xfrm>
            <a:off x="5850149" y="561300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+4</a:t>
            </a:r>
            <a:endParaRPr lang="zh-CN" altLang="zh-CN" b="1" kern="100" dirty="0">
              <a:solidFill>
                <a:srgbClr val="0000FF"/>
              </a:solidFill>
              <a:latin typeface="Times New Roman"/>
              <a:ea typeface="华文细黑"/>
              <a:cs typeface="Courier New"/>
            </a:endParaRPr>
          </a:p>
        </p:txBody>
      </p:sp>
      <p:sp>
        <p:nvSpPr>
          <p:cNvPr id="70" name="矩形 69"/>
          <p:cNvSpPr/>
          <p:nvPr/>
        </p:nvSpPr>
        <p:spPr>
          <a:xfrm>
            <a:off x="6309757" y="5621888"/>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78" name="组合 77"/>
          <p:cNvGrpSpPr/>
          <p:nvPr/>
        </p:nvGrpSpPr>
        <p:grpSpPr>
          <a:xfrm>
            <a:off x="1558702" y="5655806"/>
            <a:ext cx="3190187" cy="172507"/>
            <a:chOff x="1558702" y="5655806"/>
            <a:chExt cx="3190187" cy="172507"/>
          </a:xfrm>
        </p:grpSpPr>
        <p:cxnSp>
          <p:nvCxnSpPr>
            <p:cNvPr id="19" name="直接连接符 1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接箭头连接符 72"/>
            <p:cNvCxnSpPr/>
            <p:nvPr/>
          </p:nvCxnSpPr>
          <p:spPr>
            <a:xfrm>
              <a:off x="4748889" y="5672698"/>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79" name="TextBox 78"/>
          <p:cNvSpPr txBox="1"/>
          <p:nvPr/>
        </p:nvSpPr>
        <p:spPr>
          <a:xfrm>
            <a:off x="2392988" y="548411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0" name="矩形 79"/>
          <p:cNvSpPr/>
          <p:nvPr/>
        </p:nvSpPr>
        <p:spPr>
          <a:xfrm>
            <a:off x="1729560" y="5662042"/>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96" name="组合 95"/>
          <p:cNvGrpSpPr/>
          <p:nvPr/>
        </p:nvGrpSpPr>
        <p:grpSpPr>
          <a:xfrm>
            <a:off x="1957745" y="6370055"/>
            <a:ext cx="4238492" cy="188805"/>
            <a:chOff x="1957745" y="6370055"/>
            <a:chExt cx="4238492" cy="188805"/>
          </a:xfrm>
        </p:grpSpPr>
        <p:cxnSp>
          <p:nvCxnSpPr>
            <p:cNvPr id="82" name="直接连接符 81"/>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直接箭头连接符 83"/>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0" name="TextBox 89"/>
          <p:cNvSpPr txBox="1"/>
          <p:nvPr/>
        </p:nvSpPr>
        <p:spPr>
          <a:xfrm>
            <a:off x="3549039" y="6449415"/>
            <a:ext cx="697627" cy="461665"/>
          </a:xfrm>
          <a:prstGeom prst="rect">
            <a:avLst/>
          </a:prstGeom>
          <a:noFill/>
        </p:spPr>
        <p:txBody>
          <a:bodyPr wrap="none" rtlCol="0">
            <a:spAutoFit/>
          </a:bodyPr>
          <a:lstStyle/>
          <a:p>
            <a:r>
              <a:rPr lang="zh-CN" altLang="en-US" b="1" dirty="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91" name="组合 90"/>
          <p:cNvGrpSpPr/>
          <p:nvPr/>
        </p:nvGrpSpPr>
        <p:grpSpPr>
          <a:xfrm>
            <a:off x="3053898" y="5631128"/>
            <a:ext cx="3519810" cy="260421"/>
            <a:chOff x="1558702" y="5655806"/>
            <a:chExt cx="3190187" cy="160021"/>
          </a:xfrm>
        </p:grpSpPr>
        <p:cxnSp>
          <p:nvCxnSpPr>
            <p:cNvPr id="92" name="直接连接符 91"/>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4" name="直接箭头连接符 93"/>
            <p:cNvCxnSpPr/>
            <p:nvPr/>
          </p:nvCxnSpPr>
          <p:spPr>
            <a:xfrm>
              <a:off x="4748889" y="5660212"/>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5" name="TextBox 94"/>
          <p:cNvSpPr txBox="1"/>
          <p:nvPr/>
        </p:nvSpPr>
        <p:spPr>
          <a:xfrm>
            <a:off x="5027445" y="5476840"/>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5" name="TextBox 84"/>
          <p:cNvSpPr txBox="1"/>
          <p:nvPr/>
        </p:nvSpPr>
        <p:spPr>
          <a:xfrm>
            <a:off x="8284261" y="-392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氧化剂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7" name="上箭头 16"/>
          <p:cNvSpPr/>
          <p:nvPr/>
        </p:nvSpPr>
        <p:spPr>
          <a:xfrm>
            <a:off x="9068742" y="433130"/>
            <a:ext cx="212526" cy="283612"/>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上箭头 85"/>
          <p:cNvSpPr/>
          <p:nvPr/>
        </p:nvSpPr>
        <p:spPr>
          <a:xfrm>
            <a:off x="10847734" y="433130"/>
            <a:ext cx="216024" cy="277376"/>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TextBox 86"/>
          <p:cNvSpPr txBox="1"/>
          <p:nvPr/>
        </p:nvSpPr>
        <p:spPr>
          <a:xfrm>
            <a:off x="8518078" y="1030174"/>
            <a:ext cx="1526380" cy="523220"/>
          </a:xfrm>
          <a:prstGeom prst="rect">
            <a:avLst/>
          </a:prstGeom>
          <a:noFill/>
        </p:spPr>
        <p:txBody>
          <a:bodyPr wrap="none" rtlCol="0">
            <a:spAutoFit/>
          </a:bodyPr>
          <a:lstStyle/>
          <a:p>
            <a:r>
              <a:rPr lang="zh-CN" altLang="en-US" sz="2800" b="1" dirty="0" smtClean="0">
                <a:solidFill>
                  <a:srgbClr val="FF0000"/>
                </a:solidFill>
                <a:latin typeface="Times New Roman" panose="02020603050405020304" pitchFamily="18" charset="0"/>
                <a:cs typeface="Times New Roman" panose="02020603050405020304" pitchFamily="18" charset="0"/>
              </a:rPr>
              <a:t>降价的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8" name="TextBox 87"/>
          <p:cNvSpPr txBox="1"/>
          <p:nvPr/>
        </p:nvSpPr>
        <p:spPr>
          <a:xfrm>
            <a:off x="10246270" y="1049338"/>
            <a:ext cx="1526380"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升</a:t>
            </a:r>
            <a:r>
              <a:rPr lang="zh-CN" altLang="en-US" sz="2800" b="1" dirty="0" smtClean="0">
                <a:solidFill>
                  <a:srgbClr val="FF0000"/>
                </a:solidFill>
                <a:latin typeface="Times New Roman" panose="02020603050405020304" pitchFamily="18" charset="0"/>
                <a:cs typeface="Times New Roman" panose="02020603050405020304" pitchFamily="18" charset="0"/>
              </a:rPr>
              <a:t>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9" name="TextBox 88"/>
          <p:cNvSpPr txBox="1"/>
          <p:nvPr/>
        </p:nvSpPr>
        <p:spPr>
          <a:xfrm>
            <a:off x="10127654" y="-519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还原剂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766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barn(inVertical)">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blinds(horizontal)">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barn(inVertical)">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87"/>
                                        </p:tgtEl>
                                        <p:attrNameLst>
                                          <p:attrName>style.visibility</p:attrName>
                                        </p:attrNameLst>
                                      </p:cBhvr>
                                      <p:to>
                                        <p:strVal val="visible"/>
                                      </p:to>
                                    </p:set>
                                    <p:animEffect transition="in" filter="wipe(down)">
                                      <p:cBhvr>
                                        <p:cTn id="47" dur="500"/>
                                        <p:tgtEl>
                                          <p:spTgt spid="8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86"/>
                                        </p:tgtEl>
                                        <p:attrNameLst>
                                          <p:attrName>style.visibility</p:attrName>
                                        </p:attrNameLst>
                                      </p:cBhvr>
                                      <p:to>
                                        <p:strVal val="visible"/>
                                      </p:to>
                                    </p:set>
                                    <p:animEffect transition="in" filter="wipe(down)">
                                      <p:cBhvr>
                                        <p:cTn id="52" dur="500"/>
                                        <p:tgtEl>
                                          <p:spTgt spid="86"/>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89"/>
                                        </p:tgtEl>
                                        <p:attrNameLst>
                                          <p:attrName>style.visibility</p:attrName>
                                        </p:attrNameLst>
                                      </p:cBhvr>
                                      <p:to>
                                        <p:strVal val="visible"/>
                                      </p:to>
                                    </p:set>
                                    <p:animEffect transition="in" filter="barn(inVertical)">
                                      <p:cBhvr>
                                        <p:cTn id="57" dur="500"/>
                                        <p:tgtEl>
                                          <p:spTgt spid="8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88"/>
                                        </p:tgtEl>
                                        <p:attrNameLst>
                                          <p:attrName>style.visibility</p:attrName>
                                        </p:attrNameLst>
                                      </p:cBhvr>
                                      <p:to>
                                        <p:strVal val="visible"/>
                                      </p:to>
                                    </p:set>
                                    <p:animEffect transition="in" filter="wipe(down)">
                                      <p:cBhvr>
                                        <p:cTn id="62" dur="500"/>
                                        <p:tgtEl>
                                          <p:spTgt spid="88"/>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wipe(down)">
                                      <p:cBhvr>
                                        <p:cTn id="67" dur="500"/>
                                        <p:tgtEl>
                                          <p:spTgt spid="41"/>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57"/>
                                        </p:tgtEl>
                                        <p:attrNameLst>
                                          <p:attrName>style.visibility</p:attrName>
                                        </p:attrNameLst>
                                      </p:cBhvr>
                                      <p:to>
                                        <p:strVal val="visible"/>
                                      </p:to>
                                    </p:set>
                                    <p:animEffect transition="in" filter="wipe(down)">
                                      <p:cBhvr>
                                        <p:cTn id="72" dur="500"/>
                                        <p:tgtEl>
                                          <p:spTgt spid="57"/>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7"/>
                                        </p:tgtEl>
                                        <p:attrNameLst>
                                          <p:attrName>style.visibility</p:attrName>
                                        </p:attrNameLst>
                                      </p:cBhvr>
                                      <p:to>
                                        <p:strVal val="visible"/>
                                      </p:to>
                                    </p:set>
                                    <p:animEffect transition="in" filter="blinds(horizontal)">
                                      <p:cBhvr>
                                        <p:cTn id="77" dur="500"/>
                                        <p:tgtEl>
                                          <p:spTgt spid="7"/>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9"/>
                                        </p:tgtEl>
                                        <p:attrNameLst>
                                          <p:attrName>style.visibility</p:attrName>
                                        </p:attrNameLst>
                                      </p:cBhvr>
                                      <p:to>
                                        <p:strVal val="visible"/>
                                      </p:to>
                                    </p:set>
                                    <p:animEffect transition="in" filter="blinds(horizontal)">
                                      <p:cBhvr>
                                        <p:cTn id="82" dur="500"/>
                                        <p:tgtEl>
                                          <p:spTgt spid="9"/>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10"/>
                                        </p:tgtEl>
                                        <p:attrNameLst>
                                          <p:attrName>style.visibility</p:attrName>
                                        </p:attrNameLst>
                                      </p:cBhvr>
                                      <p:to>
                                        <p:strVal val="visible"/>
                                      </p:to>
                                    </p:set>
                                    <p:animEffect transition="in" filter="blinds(horizontal)">
                                      <p:cBhvr>
                                        <p:cTn id="87" dur="500"/>
                                        <p:tgtEl>
                                          <p:spTgt spid="10"/>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11"/>
                                        </p:tgtEl>
                                        <p:attrNameLst>
                                          <p:attrName>style.visibility</p:attrName>
                                        </p:attrNameLst>
                                      </p:cBhvr>
                                      <p:to>
                                        <p:strVal val="visible"/>
                                      </p:to>
                                    </p:set>
                                    <p:animEffect transition="in" filter="blinds(horizontal)">
                                      <p:cBhvr>
                                        <p:cTn id="92" dur="500"/>
                                        <p:tgtEl>
                                          <p:spTgt spid="11"/>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12"/>
                                        </p:tgtEl>
                                        <p:attrNameLst>
                                          <p:attrName>style.visibility</p:attrName>
                                        </p:attrNameLst>
                                      </p:cBhvr>
                                      <p:to>
                                        <p:strVal val="visible"/>
                                      </p:to>
                                    </p:set>
                                    <p:animEffect transition="in" filter="blinds(horizontal)">
                                      <p:cBhvr>
                                        <p:cTn id="97" dur="500"/>
                                        <p:tgtEl>
                                          <p:spTgt spid="12"/>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4" fill="hold" grpId="0" nodeType="clickEffect">
                                  <p:stCondLst>
                                    <p:cond delay="0"/>
                                  </p:stCondLst>
                                  <p:childTnLst>
                                    <p:set>
                                      <p:cBhvr>
                                        <p:cTn id="101" dur="1" fill="hold">
                                          <p:stCondLst>
                                            <p:cond delay="0"/>
                                          </p:stCondLst>
                                        </p:cTn>
                                        <p:tgtEl>
                                          <p:spTgt spid="42"/>
                                        </p:tgtEl>
                                        <p:attrNameLst>
                                          <p:attrName>style.visibility</p:attrName>
                                        </p:attrNameLst>
                                      </p:cBhvr>
                                      <p:to>
                                        <p:strVal val="visible"/>
                                      </p:to>
                                    </p:set>
                                    <p:animEffect transition="in" filter="wipe(down)">
                                      <p:cBhvr>
                                        <p:cTn id="102" dur="500"/>
                                        <p:tgtEl>
                                          <p:spTgt spid="42"/>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60"/>
                                        </p:tgtEl>
                                        <p:attrNameLst>
                                          <p:attrName>style.visibility</p:attrName>
                                        </p:attrNameLst>
                                      </p:cBhvr>
                                      <p:to>
                                        <p:strVal val="visible"/>
                                      </p:to>
                                    </p:set>
                                    <p:animEffect transition="in" filter="wipe(down)">
                                      <p:cBhvr>
                                        <p:cTn id="107" dur="500"/>
                                        <p:tgtEl>
                                          <p:spTgt spid="60"/>
                                        </p:tgtEl>
                                      </p:cBhvr>
                                    </p:animEffect>
                                  </p:childTnLst>
                                </p:cTn>
                              </p:par>
                            </p:childTnLst>
                          </p:cTn>
                        </p:par>
                      </p:childTnLst>
                    </p:cTn>
                  </p:par>
                  <p:par>
                    <p:cTn id="108" fill="hold">
                      <p:stCondLst>
                        <p:cond delay="indefinite"/>
                      </p:stCondLst>
                      <p:childTnLst>
                        <p:par>
                          <p:cTn id="109" fill="hold">
                            <p:stCondLst>
                              <p:cond delay="0"/>
                            </p:stCondLst>
                            <p:childTnLst>
                              <p:par>
                                <p:cTn id="110" presetID="3" presetClass="entr" presetSubtype="10" fill="hold" grpId="0" nodeType="clickEffect">
                                  <p:stCondLst>
                                    <p:cond delay="0"/>
                                  </p:stCondLst>
                                  <p:childTnLst>
                                    <p:set>
                                      <p:cBhvr>
                                        <p:cTn id="111" dur="1" fill="hold">
                                          <p:stCondLst>
                                            <p:cond delay="0"/>
                                          </p:stCondLst>
                                        </p:cTn>
                                        <p:tgtEl>
                                          <p:spTgt spid="45"/>
                                        </p:tgtEl>
                                        <p:attrNameLst>
                                          <p:attrName>style.visibility</p:attrName>
                                        </p:attrNameLst>
                                      </p:cBhvr>
                                      <p:to>
                                        <p:strVal val="visible"/>
                                      </p:to>
                                    </p:set>
                                    <p:animEffect transition="in" filter="blinds(horizontal)">
                                      <p:cBhvr>
                                        <p:cTn id="112" dur="500"/>
                                        <p:tgtEl>
                                          <p:spTgt spid="45"/>
                                        </p:tgtEl>
                                      </p:cBhvr>
                                    </p:animEffect>
                                  </p:childTnLst>
                                </p:cTn>
                              </p:par>
                            </p:childTnLst>
                          </p:cTn>
                        </p:par>
                      </p:childTnLst>
                    </p:cTn>
                  </p:par>
                  <p:par>
                    <p:cTn id="113" fill="hold">
                      <p:stCondLst>
                        <p:cond delay="indefinite"/>
                      </p:stCondLst>
                      <p:childTnLst>
                        <p:par>
                          <p:cTn id="114" fill="hold">
                            <p:stCondLst>
                              <p:cond delay="0"/>
                            </p:stCondLst>
                            <p:childTnLst>
                              <p:par>
                                <p:cTn id="115" presetID="3" presetClass="entr" presetSubtype="10" fill="hold" grpId="0" nodeType="clickEffect">
                                  <p:stCondLst>
                                    <p:cond delay="0"/>
                                  </p:stCondLst>
                                  <p:childTnLst>
                                    <p:set>
                                      <p:cBhvr>
                                        <p:cTn id="116" dur="1" fill="hold">
                                          <p:stCondLst>
                                            <p:cond delay="0"/>
                                          </p:stCondLst>
                                        </p:cTn>
                                        <p:tgtEl>
                                          <p:spTgt spid="46"/>
                                        </p:tgtEl>
                                        <p:attrNameLst>
                                          <p:attrName>style.visibility</p:attrName>
                                        </p:attrNameLst>
                                      </p:cBhvr>
                                      <p:to>
                                        <p:strVal val="visible"/>
                                      </p:to>
                                    </p:set>
                                    <p:animEffect transition="in" filter="blinds(horizontal)">
                                      <p:cBhvr>
                                        <p:cTn id="117" dur="500"/>
                                        <p:tgtEl>
                                          <p:spTgt spid="46"/>
                                        </p:tgtEl>
                                      </p:cBhvr>
                                    </p:animEffect>
                                  </p:childTnLst>
                                </p:cTn>
                              </p:par>
                            </p:childTnLst>
                          </p:cTn>
                        </p:par>
                      </p:childTnLst>
                    </p:cTn>
                  </p:par>
                  <p:par>
                    <p:cTn id="118" fill="hold">
                      <p:stCondLst>
                        <p:cond delay="indefinite"/>
                      </p:stCondLst>
                      <p:childTnLst>
                        <p:par>
                          <p:cTn id="119" fill="hold">
                            <p:stCondLst>
                              <p:cond delay="0"/>
                            </p:stCondLst>
                            <p:childTnLst>
                              <p:par>
                                <p:cTn id="120" presetID="3" presetClass="entr" presetSubtype="10" fill="hold" grpId="0" nodeType="clickEffect">
                                  <p:stCondLst>
                                    <p:cond delay="0"/>
                                  </p:stCondLst>
                                  <p:childTnLst>
                                    <p:set>
                                      <p:cBhvr>
                                        <p:cTn id="121" dur="1" fill="hold">
                                          <p:stCondLst>
                                            <p:cond delay="0"/>
                                          </p:stCondLst>
                                        </p:cTn>
                                        <p:tgtEl>
                                          <p:spTgt spid="47"/>
                                        </p:tgtEl>
                                        <p:attrNameLst>
                                          <p:attrName>style.visibility</p:attrName>
                                        </p:attrNameLst>
                                      </p:cBhvr>
                                      <p:to>
                                        <p:strVal val="visible"/>
                                      </p:to>
                                    </p:set>
                                    <p:animEffect transition="in" filter="blinds(horizontal)">
                                      <p:cBhvr>
                                        <p:cTn id="122" dur="500"/>
                                        <p:tgtEl>
                                          <p:spTgt spid="47"/>
                                        </p:tgtEl>
                                      </p:cBhvr>
                                    </p:animEffect>
                                  </p:childTnLst>
                                </p:cTn>
                              </p:par>
                            </p:childTnLst>
                          </p:cTn>
                        </p:par>
                      </p:childTnLst>
                    </p:cTn>
                  </p:par>
                  <p:par>
                    <p:cTn id="123" fill="hold">
                      <p:stCondLst>
                        <p:cond delay="indefinite"/>
                      </p:stCondLst>
                      <p:childTnLst>
                        <p:par>
                          <p:cTn id="124" fill="hold">
                            <p:stCondLst>
                              <p:cond delay="0"/>
                            </p:stCondLst>
                            <p:childTnLst>
                              <p:par>
                                <p:cTn id="125" presetID="3" presetClass="entr" presetSubtype="10" fill="hold" grpId="0" nodeType="clickEffect">
                                  <p:stCondLst>
                                    <p:cond delay="0"/>
                                  </p:stCondLst>
                                  <p:childTnLst>
                                    <p:set>
                                      <p:cBhvr>
                                        <p:cTn id="126" dur="1" fill="hold">
                                          <p:stCondLst>
                                            <p:cond delay="0"/>
                                          </p:stCondLst>
                                        </p:cTn>
                                        <p:tgtEl>
                                          <p:spTgt spid="48"/>
                                        </p:tgtEl>
                                        <p:attrNameLst>
                                          <p:attrName>style.visibility</p:attrName>
                                        </p:attrNameLst>
                                      </p:cBhvr>
                                      <p:to>
                                        <p:strVal val="visible"/>
                                      </p:to>
                                    </p:set>
                                    <p:animEffect transition="in" filter="blinds(horizontal)">
                                      <p:cBhvr>
                                        <p:cTn id="127" dur="500"/>
                                        <p:tgtEl>
                                          <p:spTgt spid="48"/>
                                        </p:tgtEl>
                                      </p:cBhvr>
                                    </p:animEffect>
                                  </p:childTnLst>
                                </p:cTn>
                              </p:par>
                            </p:childTnLst>
                          </p:cTn>
                        </p:par>
                      </p:childTnLst>
                    </p:cTn>
                  </p:par>
                  <p:par>
                    <p:cTn id="128" fill="hold">
                      <p:stCondLst>
                        <p:cond delay="indefinite"/>
                      </p:stCondLst>
                      <p:childTnLst>
                        <p:par>
                          <p:cTn id="129" fill="hold">
                            <p:stCondLst>
                              <p:cond delay="0"/>
                            </p:stCondLst>
                            <p:childTnLst>
                              <p:par>
                                <p:cTn id="130" presetID="3" presetClass="entr" presetSubtype="10" fill="hold" grpId="0" nodeType="clickEffect">
                                  <p:stCondLst>
                                    <p:cond delay="0"/>
                                  </p:stCondLst>
                                  <p:childTnLst>
                                    <p:set>
                                      <p:cBhvr>
                                        <p:cTn id="131" dur="1" fill="hold">
                                          <p:stCondLst>
                                            <p:cond delay="0"/>
                                          </p:stCondLst>
                                        </p:cTn>
                                        <p:tgtEl>
                                          <p:spTgt spid="49"/>
                                        </p:tgtEl>
                                        <p:attrNameLst>
                                          <p:attrName>style.visibility</p:attrName>
                                        </p:attrNameLst>
                                      </p:cBhvr>
                                      <p:to>
                                        <p:strVal val="visible"/>
                                      </p:to>
                                    </p:set>
                                    <p:animEffect transition="in" filter="blinds(horizontal)">
                                      <p:cBhvr>
                                        <p:cTn id="132" dur="500"/>
                                        <p:tgtEl>
                                          <p:spTgt spid="49"/>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4" fill="hold" grpId="0" nodeType="clickEffect">
                                  <p:stCondLst>
                                    <p:cond delay="0"/>
                                  </p:stCondLst>
                                  <p:childTnLst>
                                    <p:set>
                                      <p:cBhvr>
                                        <p:cTn id="136" dur="1" fill="hold">
                                          <p:stCondLst>
                                            <p:cond delay="0"/>
                                          </p:stCondLst>
                                        </p:cTn>
                                        <p:tgtEl>
                                          <p:spTgt spid="43"/>
                                        </p:tgtEl>
                                        <p:attrNameLst>
                                          <p:attrName>style.visibility</p:attrName>
                                        </p:attrNameLst>
                                      </p:cBhvr>
                                      <p:to>
                                        <p:strVal val="visible"/>
                                      </p:to>
                                    </p:set>
                                    <p:animEffect transition="in" filter="wipe(down)">
                                      <p:cBhvr>
                                        <p:cTn id="137" dur="500"/>
                                        <p:tgtEl>
                                          <p:spTgt spid="43"/>
                                        </p:tgtEl>
                                      </p:cBhvr>
                                    </p:animEffect>
                                  </p:childTnLst>
                                </p:cTn>
                              </p:par>
                            </p:childTnLst>
                          </p:cTn>
                        </p:par>
                      </p:childTnLst>
                    </p:cTn>
                  </p:par>
                  <p:par>
                    <p:cTn id="138" fill="hold">
                      <p:stCondLst>
                        <p:cond delay="indefinite"/>
                      </p:stCondLst>
                      <p:childTnLst>
                        <p:par>
                          <p:cTn id="139" fill="hold">
                            <p:stCondLst>
                              <p:cond delay="0"/>
                            </p:stCondLst>
                            <p:childTnLst>
                              <p:par>
                                <p:cTn id="140" presetID="22" presetClass="entr" presetSubtype="4" fill="hold" grpId="0" nodeType="clickEffect">
                                  <p:stCondLst>
                                    <p:cond delay="0"/>
                                  </p:stCondLst>
                                  <p:childTnLst>
                                    <p:set>
                                      <p:cBhvr>
                                        <p:cTn id="141" dur="1" fill="hold">
                                          <p:stCondLst>
                                            <p:cond delay="0"/>
                                          </p:stCondLst>
                                        </p:cTn>
                                        <p:tgtEl>
                                          <p:spTgt spid="61"/>
                                        </p:tgtEl>
                                        <p:attrNameLst>
                                          <p:attrName>style.visibility</p:attrName>
                                        </p:attrNameLst>
                                      </p:cBhvr>
                                      <p:to>
                                        <p:strVal val="visible"/>
                                      </p:to>
                                    </p:set>
                                    <p:animEffect transition="in" filter="wipe(down)">
                                      <p:cBhvr>
                                        <p:cTn id="142" dur="500"/>
                                        <p:tgtEl>
                                          <p:spTgt spid="61"/>
                                        </p:tgtEl>
                                      </p:cBhvr>
                                    </p:animEffect>
                                  </p:childTnLst>
                                </p:cTn>
                              </p:par>
                            </p:childTnLst>
                          </p:cTn>
                        </p:par>
                      </p:childTnLst>
                    </p:cTn>
                  </p:par>
                  <p:par>
                    <p:cTn id="143" fill="hold">
                      <p:stCondLst>
                        <p:cond delay="indefinite"/>
                      </p:stCondLst>
                      <p:childTnLst>
                        <p:par>
                          <p:cTn id="144" fill="hold">
                            <p:stCondLst>
                              <p:cond delay="0"/>
                            </p:stCondLst>
                            <p:childTnLst>
                              <p:par>
                                <p:cTn id="145" presetID="3" presetClass="entr" presetSubtype="10" fill="hold" grpId="0" nodeType="clickEffect">
                                  <p:stCondLst>
                                    <p:cond delay="0"/>
                                  </p:stCondLst>
                                  <p:childTnLst>
                                    <p:set>
                                      <p:cBhvr>
                                        <p:cTn id="146" dur="1" fill="hold">
                                          <p:stCondLst>
                                            <p:cond delay="0"/>
                                          </p:stCondLst>
                                        </p:cTn>
                                        <p:tgtEl>
                                          <p:spTgt spid="18"/>
                                        </p:tgtEl>
                                        <p:attrNameLst>
                                          <p:attrName>style.visibility</p:attrName>
                                        </p:attrNameLst>
                                      </p:cBhvr>
                                      <p:to>
                                        <p:strVal val="visible"/>
                                      </p:to>
                                    </p:set>
                                    <p:animEffect transition="in" filter="blinds(horizontal)">
                                      <p:cBhvr>
                                        <p:cTn id="147" dur="500"/>
                                        <p:tgtEl>
                                          <p:spTgt spid="18"/>
                                        </p:tgtEl>
                                      </p:cBhvr>
                                    </p:animEffect>
                                  </p:childTnLst>
                                </p:cTn>
                              </p:par>
                            </p:childTnLst>
                          </p:cTn>
                        </p:par>
                      </p:childTnLst>
                    </p:cTn>
                  </p:par>
                  <p:par>
                    <p:cTn id="148" fill="hold">
                      <p:stCondLst>
                        <p:cond delay="indefinite"/>
                      </p:stCondLst>
                      <p:childTnLst>
                        <p:par>
                          <p:cTn id="149" fill="hold">
                            <p:stCondLst>
                              <p:cond delay="0"/>
                            </p:stCondLst>
                            <p:childTnLst>
                              <p:par>
                                <p:cTn id="150" presetID="42" presetClass="entr" presetSubtype="0" fill="hold" grpId="0" nodeType="clickEffect">
                                  <p:stCondLst>
                                    <p:cond delay="0"/>
                                  </p:stCondLst>
                                  <p:childTnLst>
                                    <p:set>
                                      <p:cBhvr>
                                        <p:cTn id="151" dur="1" fill="hold">
                                          <p:stCondLst>
                                            <p:cond delay="0"/>
                                          </p:stCondLst>
                                        </p:cTn>
                                        <p:tgtEl>
                                          <p:spTgt spid="13"/>
                                        </p:tgtEl>
                                        <p:attrNameLst>
                                          <p:attrName>style.visibility</p:attrName>
                                        </p:attrNameLst>
                                      </p:cBhvr>
                                      <p:to>
                                        <p:strVal val="visible"/>
                                      </p:to>
                                    </p:set>
                                    <p:animEffect transition="in" filter="fade">
                                      <p:cBhvr>
                                        <p:cTn id="152" dur="1000"/>
                                        <p:tgtEl>
                                          <p:spTgt spid="13"/>
                                        </p:tgtEl>
                                      </p:cBhvr>
                                    </p:animEffect>
                                    <p:anim calcmode="lin" valueType="num">
                                      <p:cBhvr>
                                        <p:cTn id="153" dur="1000" fill="hold"/>
                                        <p:tgtEl>
                                          <p:spTgt spid="13"/>
                                        </p:tgtEl>
                                        <p:attrNameLst>
                                          <p:attrName>ppt_x</p:attrName>
                                        </p:attrNameLst>
                                      </p:cBhvr>
                                      <p:tavLst>
                                        <p:tav tm="0">
                                          <p:val>
                                            <p:strVal val="#ppt_x"/>
                                          </p:val>
                                        </p:tav>
                                        <p:tav tm="100000">
                                          <p:val>
                                            <p:strVal val="#ppt_x"/>
                                          </p:val>
                                        </p:tav>
                                      </p:tavLst>
                                    </p:anim>
                                    <p:anim calcmode="lin" valueType="num">
                                      <p:cBhvr>
                                        <p:cTn id="15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5" fill="hold">
                      <p:stCondLst>
                        <p:cond delay="indefinite"/>
                      </p:stCondLst>
                      <p:childTnLst>
                        <p:par>
                          <p:cTn id="156" fill="hold">
                            <p:stCondLst>
                              <p:cond delay="0"/>
                            </p:stCondLst>
                            <p:childTnLst>
                              <p:par>
                                <p:cTn id="157" presetID="42" presetClass="entr" presetSubtype="0" fill="hold" grpId="0" nodeType="clickEffect">
                                  <p:stCondLst>
                                    <p:cond delay="0"/>
                                  </p:stCondLst>
                                  <p:childTnLst>
                                    <p:set>
                                      <p:cBhvr>
                                        <p:cTn id="158" dur="1" fill="hold">
                                          <p:stCondLst>
                                            <p:cond delay="0"/>
                                          </p:stCondLst>
                                        </p:cTn>
                                        <p:tgtEl>
                                          <p:spTgt spid="31"/>
                                        </p:tgtEl>
                                        <p:attrNameLst>
                                          <p:attrName>style.visibility</p:attrName>
                                        </p:attrNameLst>
                                      </p:cBhvr>
                                      <p:to>
                                        <p:strVal val="visible"/>
                                      </p:to>
                                    </p:set>
                                    <p:animEffect transition="in" filter="fade">
                                      <p:cBhvr>
                                        <p:cTn id="159" dur="1000"/>
                                        <p:tgtEl>
                                          <p:spTgt spid="31"/>
                                        </p:tgtEl>
                                      </p:cBhvr>
                                    </p:animEffect>
                                    <p:anim calcmode="lin" valueType="num">
                                      <p:cBhvr>
                                        <p:cTn id="160" dur="1000" fill="hold"/>
                                        <p:tgtEl>
                                          <p:spTgt spid="31"/>
                                        </p:tgtEl>
                                        <p:attrNameLst>
                                          <p:attrName>ppt_x</p:attrName>
                                        </p:attrNameLst>
                                      </p:cBhvr>
                                      <p:tavLst>
                                        <p:tav tm="0">
                                          <p:val>
                                            <p:strVal val="#ppt_x"/>
                                          </p:val>
                                        </p:tav>
                                        <p:tav tm="100000">
                                          <p:val>
                                            <p:strVal val="#ppt_x"/>
                                          </p:val>
                                        </p:tav>
                                      </p:tavLst>
                                    </p:anim>
                                    <p:anim calcmode="lin" valueType="num">
                                      <p:cBhvr>
                                        <p:cTn id="161"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62" fill="hold">
                      <p:stCondLst>
                        <p:cond delay="indefinite"/>
                      </p:stCondLst>
                      <p:childTnLst>
                        <p:par>
                          <p:cTn id="163" fill="hold">
                            <p:stCondLst>
                              <p:cond delay="0"/>
                            </p:stCondLst>
                            <p:childTnLst>
                              <p:par>
                                <p:cTn id="164" presetID="42" presetClass="entr" presetSubtype="0" fill="hold" grpId="0" nodeType="clickEffect">
                                  <p:stCondLst>
                                    <p:cond delay="0"/>
                                  </p:stCondLst>
                                  <p:childTnLst>
                                    <p:set>
                                      <p:cBhvr>
                                        <p:cTn id="165" dur="1" fill="hold">
                                          <p:stCondLst>
                                            <p:cond delay="0"/>
                                          </p:stCondLst>
                                        </p:cTn>
                                        <p:tgtEl>
                                          <p:spTgt spid="53"/>
                                        </p:tgtEl>
                                        <p:attrNameLst>
                                          <p:attrName>style.visibility</p:attrName>
                                        </p:attrNameLst>
                                      </p:cBhvr>
                                      <p:to>
                                        <p:strVal val="visible"/>
                                      </p:to>
                                    </p:set>
                                    <p:animEffect transition="in" filter="fade">
                                      <p:cBhvr>
                                        <p:cTn id="166" dur="1000"/>
                                        <p:tgtEl>
                                          <p:spTgt spid="53"/>
                                        </p:tgtEl>
                                      </p:cBhvr>
                                    </p:animEffect>
                                    <p:anim calcmode="lin" valueType="num">
                                      <p:cBhvr>
                                        <p:cTn id="167" dur="1000" fill="hold"/>
                                        <p:tgtEl>
                                          <p:spTgt spid="53"/>
                                        </p:tgtEl>
                                        <p:attrNameLst>
                                          <p:attrName>ppt_x</p:attrName>
                                        </p:attrNameLst>
                                      </p:cBhvr>
                                      <p:tavLst>
                                        <p:tav tm="0">
                                          <p:val>
                                            <p:strVal val="#ppt_x"/>
                                          </p:val>
                                        </p:tav>
                                        <p:tav tm="100000">
                                          <p:val>
                                            <p:strVal val="#ppt_x"/>
                                          </p:val>
                                        </p:tav>
                                      </p:tavLst>
                                    </p:anim>
                                    <p:anim calcmode="lin" valueType="num">
                                      <p:cBhvr>
                                        <p:cTn id="168"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grpId="0" nodeType="clickEffect">
                                  <p:stCondLst>
                                    <p:cond delay="0"/>
                                  </p:stCondLst>
                                  <p:childTnLst>
                                    <p:set>
                                      <p:cBhvr>
                                        <p:cTn id="172" dur="1" fill="hold">
                                          <p:stCondLst>
                                            <p:cond delay="0"/>
                                          </p:stCondLst>
                                        </p:cTn>
                                        <p:tgtEl>
                                          <p:spTgt spid="20"/>
                                        </p:tgtEl>
                                        <p:attrNameLst>
                                          <p:attrName>style.visibility</p:attrName>
                                        </p:attrNameLst>
                                      </p:cBhvr>
                                      <p:to>
                                        <p:strVal val="visible"/>
                                      </p:to>
                                    </p:set>
                                    <p:animEffect transition="in" filter="blinds(horizontal)">
                                      <p:cBhvr>
                                        <p:cTn id="173" dur="500"/>
                                        <p:tgtEl>
                                          <p:spTgt spid="20"/>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6"/>
                                        </p:tgtEl>
                                        <p:attrNameLst>
                                          <p:attrName>style.visibility</p:attrName>
                                        </p:attrNameLst>
                                      </p:cBhvr>
                                      <p:to>
                                        <p:strVal val="visible"/>
                                      </p:to>
                                    </p:set>
                                    <p:animEffect transition="in" filter="blinds(horizontal)">
                                      <p:cBhvr>
                                        <p:cTn id="178" dur="500"/>
                                        <p:tgtEl>
                                          <p:spTgt spid="26"/>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28"/>
                                        </p:tgtEl>
                                        <p:attrNameLst>
                                          <p:attrName>style.visibility</p:attrName>
                                        </p:attrNameLst>
                                      </p:cBhvr>
                                      <p:to>
                                        <p:strVal val="visible"/>
                                      </p:to>
                                    </p:set>
                                    <p:animEffect transition="in" filter="blinds(horizontal)">
                                      <p:cBhvr>
                                        <p:cTn id="183" dur="500"/>
                                        <p:tgtEl>
                                          <p:spTgt spid="28"/>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30"/>
                                        </p:tgtEl>
                                        <p:attrNameLst>
                                          <p:attrName>style.visibility</p:attrName>
                                        </p:attrNameLst>
                                      </p:cBhvr>
                                      <p:to>
                                        <p:strVal val="visible"/>
                                      </p:to>
                                    </p:set>
                                    <p:animEffect transition="in" filter="blinds(horizontal)">
                                      <p:cBhvr>
                                        <p:cTn id="188" dur="500"/>
                                        <p:tgtEl>
                                          <p:spTgt spid="30"/>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29"/>
                                        </p:tgtEl>
                                        <p:attrNameLst>
                                          <p:attrName>style.visibility</p:attrName>
                                        </p:attrNameLst>
                                      </p:cBhvr>
                                      <p:to>
                                        <p:strVal val="visible"/>
                                      </p:to>
                                    </p:set>
                                    <p:animEffect transition="in" filter="blinds(horizontal)">
                                      <p:cBhvr>
                                        <p:cTn id="193" dur="500"/>
                                        <p:tgtEl>
                                          <p:spTgt spid="29"/>
                                        </p:tgtEl>
                                      </p:cBhvr>
                                    </p:animEffect>
                                  </p:childTnLst>
                                </p:cTn>
                              </p:par>
                            </p:childTnLst>
                          </p:cTn>
                        </p:par>
                      </p:childTnLst>
                    </p:cTn>
                  </p:par>
                  <p:par>
                    <p:cTn id="194" fill="hold">
                      <p:stCondLst>
                        <p:cond delay="indefinite"/>
                      </p:stCondLst>
                      <p:childTnLst>
                        <p:par>
                          <p:cTn id="195" fill="hold">
                            <p:stCondLst>
                              <p:cond delay="0"/>
                            </p:stCondLst>
                            <p:childTnLst>
                              <p:par>
                                <p:cTn id="196" presetID="16" presetClass="entr" presetSubtype="21" fill="hold" grpId="0" nodeType="clickEffect">
                                  <p:stCondLst>
                                    <p:cond delay="0"/>
                                  </p:stCondLst>
                                  <p:childTnLst>
                                    <p:set>
                                      <p:cBhvr>
                                        <p:cTn id="197" dur="1" fill="hold">
                                          <p:stCondLst>
                                            <p:cond delay="0"/>
                                          </p:stCondLst>
                                        </p:cTn>
                                        <p:tgtEl>
                                          <p:spTgt spid="44"/>
                                        </p:tgtEl>
                                        <p:attrNameLst>
                                          <p:attrName>style.visibility</p:attrName>
                                        </p:attrNameLst>
                                      </p:cBhvr>
                                      <p:to>
                                        <p:strVal val="visible"/>
                                      </p:to>
                                    </p:set>
                                    <p:animEffect transition="in" filter="barn(inVertical)">
                                      <p:cBhvr>
                                        <p:cTn id="198" dur="500"/>
                                        <p:tgtEl>
                                          <p:spTgt spid="44"/>
                                        </p:tgtEl>
                                      </p:cBhvr>
                                    </p:animEffect>
                                  </p:childTnLst>
                                </p:cTn>
                              </p:par>
                            </p:childTnLst>
                          </p:cTn>
                        </p:par>
                      </p:childTnLst>
                    </p:cTn>
                  </p:par>
                  <p:par>
                    <p:cTn id="199" fill="hold">
                      <p:stCondLst>
                        <p:cond delay="indefinite"/>
                      </p:stCondLst>
                      <p:childTnLst>
                        <p:par>
                          <p:cTn id="200" fill="hold">
                            <p:stCondLst>
                              <p:cond delay="0"/>
                            </p:stCondLst>
                            <p:childTnLst>
                              <p:par>
                                <p:cTn id="201" presetID="22" presetClass="entr" presetSubtype="4" fill="hold" grpId="0" nodeType="clickEffect">
                                  <p:stCondLst>
                                    <p:cond delay="0"/>
                                  </p:stCondLst>
                                  <p:childTnLst>
                                    <p:set>
                                      <p:cBhvr>
                                        <p:cTn id="202" dur="1" fill="hold">
                                          <p:stCondLst>
                                            <p:cond delay="0"/>
                                          </p:stCondLst>
                                        </p:cTn>
                                        <p:tgtEl>
                                          <p:spTgt spid="62"/>
                                        </p:tgtEl>
                                        <p:attrNameLst>
                                          <p:attrName>style.visibility</p:attrName>
                                        </p:attrNameLst>
                                      </p:cBhvr>
                                      <p:to>
                                        <p:strVal val="visible"/>
                                      </p:to>
                                    </p:set>
                                    <p:animEffect transition="in" filter="wipe(down)">
                                      <p:cBhvr>
                                        <p:cTn id="203" dur="500"/>
                                        <p:tgtEl>
                                          <p:spTgt spid="62"/>
                                        </p:tgtEl>
                                      </p:cBhvr>
                                    </p:animEffect>
                                  </p:childTnLst>
                                </p:cTn>
                              </p:par>
                            </p:childTnLst>
                          </p:cTn>
                        </p:par>
                      </p:childTnLst>
                    </p:cTn>
                  </p:par>
                  <p:par>
                    <p:cTn id="204" fill="hold">
                      <p:stCondLst>
                        <p:cond delay="indefinite"/>
                      </p:stCondLst>
                      <p:childTnLst>
                        <p:par>
                          <p:cTn id="205" fill="hold">
                            <p:stCondLst>
                              <p:cond delay="0"/>
                            </p:stCondLst>
                            <p:childTnLst>
                              <p:par>
                                <p:cTn id="206" presetID="3" presetClass="entr" presetSubtype="10" fill="hold" grpId="0" nodeType="clickEffect">
                                  <p:stCondLst>
                                    <p:cond delay="0"/>
                                  </p:stCondLst>
                                  <p:childTnLst>
                                    <p:set>
                                      <p:cBhvr>
                                        <p:cTn id="207" dur="1" fill="hold">
                                          <p:stCondLst>
                                            <p:cond delay="0"/>
                                          </p:stCondLst>
                                        </p:cTn>
                                        <p:tgtEl>
                                          <p:spTgt spid="32"/>
                                        </p:tgtEl>
                                        <p:attrNameLst>
                                          <p:attrName>style.visibility</p:attrName>
                                        </p:attrNameLst>
                                      </p:cBhvr>
                                      <p:to>
                                        <p:strVal val="visible"/>
                                      </p:to>
                                    </p:set>
                                    <p:animEffect transition="in" filter="blinds(horizontal)">
                                      <p:cBhvr>
                                        <p:cTn id="208" dur="500"/>
                                        <p:tgtEl>
                                          <p:spTgt spid="32"/>
                                        </p:tgtEl>
                                      </p:cBhvr>
                                    </p:animEffect>
                                  </p:childTnLst>
                                </p:cTn>
                              </p:par>
                            </p:childTnLst>
                          </p:cTn>
                        </p:par>
                      </p:childTnLst>
                    </p:cTn>
                  </p:par>
                  <p:par>
                    <p:cTn id="209" fill="hold">
                      <p:stCondLst>
                        <p:cond delay="indefinite"/>
                      </p:stCondLst>
                      <p:childTnLst>
                        <p:par>
                          <p:cTn id="210" fill="hold">
                            <p:stCondLst>
                              <p:cond delay="0"/>
                            </p:stCondLst>
                            <p:childTnLst>
                              <p:par>
                                <p:cTn id="211" presetID="3" presetClass="entr" presetSubtype="10" fill="hold" grpId="0" nodeType="clickEffect">
                                  <p:stCondLst>
                                    <p:cond delay="0"/>
                                  </p:stCondLst>
                                  <p:childTnLst>
                                    <p:set>
                                      <p:cBhvr>
                                        <p:cTn id="212" dur="1" fill="hold">
                                          <p:stCondLst>
                                            <p:cond delay="0"/>
                                          </p:stCondLst>
                                        </p:cTn>
                                        <p:tgtEl>
                                          <p:spTgt spid="33"/>
                                        </p:tgtEl>
                                        <p:attrNameLst>
                                          <p:attrName>style.visibility</p:attrName>
                                        </p:attrNameLst>
                                      </p:cBhvr>
                                      <p:to>
                                        <p:strVal val="visible"/>
                                      </p:to>
                                    </p:set>
                                    <p:animEffect transition="in" filter="blinds(horizontal)">
                                      <p:cBhvr>
                                        <p:cTn id="213" dur="500"/>
                                        <p:tgtEl>
                                          <p:spTgt spid="33"/>
                                        </p:tgtEl>
                                      </p:cBhvr>
                                    </p:animEffect>
                                  </p:childTnLst>
                                </p:cTn>
                              </p:par>
                            </p:childTnLst>
                          </p:cTn>
                        </p:par>
                      </p:childTnLst>
                    </p:cTn>
                  </p:par>
                  <p:par>
                    <p:cTn id="214" fill="hold">
                      <p:stCondLst>
                        <p:cond delay="indefinite"/>
                      </p:stCondLst>
                      <p:childTnLst>
                        <p:par>
                          <p:cTn id="215" fill="hold">
                            <p:stCondLst>
                              <p:cond delay="0"/>
                            </p:stCondLst>
                            <p:childTnLst>
                              <p:par>
                                <p:cTn id="216" presetID="3" presetClass="entr" presetSubtype="10" fill="hold" grpId="0" nodeType="clickEffect">
                                  <p:stCondLst>
                                    <p:cond delay="0"/>
                                  </p:stCondLst>
                                  <p:childTnLst>
                                    <p:set>
                                      <p:cBhvr>
                                        <p:cTn id="217" dur="1" fill="hold">
                                          <p:stCondLst>
                                            <p:cond delay="0"/>
                                          </p:stCondLst>
                                        </p:cTn>
                                        <p:tgtEl>
                                          <p:spTgt spid="34"/>
                                        </p:tgtEl>
                                        <p:attrNameLst>
                                          <p:attrName>style.visibility</p:attrName>
                                        </p:attrNameLst>
                                      </p:cBhvr>
                                      <p:to>
                                        <p:strVal val="visible"/>
                                      </p:to>
                                    </p:set>
                                    <p:animEffect transition="in" filter="blinds(horizontal)">
                                      <p:cBhvr>
                                        <p:cTn id="218" dur="500"/>
                                        <p:tgtEl>
                                          <p:spTgt spid="34"/>
                                        </p:tgtEl>
                                      </p:cBhvr>
                                    </p:animEffect>
                                  </p:childTnLst>
                                </p:cTn>
                              </p:par>
                            </p:childTnLst>
                          </p:cTn>
                        </p:par>
                      </p:childTnLst>
                    </p:cTn>
                  </p:par>
                  <p:par>
                    <p:cTn id="219" fill="hold">
                      <p:stCondLst>
                        <p:cond delay="indefinite"/>
                      </p:stCondLst>
                      <p:childTnLst>
                        <p:par>
                          <p:cTn id="220" fill="hold">
                            <p:stCondLst>
                              <p:cond delay="0"/>
                            </p:stCondLst>
                            <p:childTnLst>
                              <p:par>
                                <p:cTn id="221" presetID="3" presetClass="entr" presetSubtype="10" fill="hold" grpId="0" nodeType="clickEffect">
                                  <p:stCondLst>
                                    <p:cond delay="0"/>
                                  </p:stCondLst>
                                  <p:childTnLst>
                                    <p:set>
                                      <p:cBhvr>
                                        <p:cTn id="222" dur="1" fill="hold">
                                          <p:stCondLst>
                                            <p:cond delay="0"/>
                                          </p:stCondLst>
                                        </p:cTn>
                                        <p:tgtEl>
                                          <p:spTgt spid="36"/>
                                        </p:tgtEl>
                                        <p:attrNameLst>
                                          <p:attrName>style.visibility</p:attrName>
                                        </p:attrNameLst>
                                      </p:cBhvr>
                                      <p:to>
                                        <p:strVal val="visible"/>
                                      </p:to>
                                    </p:set>
                                    <p:animEffect transition="in" filter="blinds(horizontal)">
                                      <p:cBhvr>
                                        <p:cTn id="223" dur="500"/>
                                        <p:tgtEl>
                                          <p:spTgt spid="36"/>
                                        </p:tgtEl>
                                      </p:cBhvr>
                                    </p:animEffect>
                                  </p:childTnLst>
                                </p:cTn>
                              </p:par>
                            </p:childTnLst>
                          </p:cTn>
                        </p:par>
                      </p:childTnLst>
                    </p:cTn>
                  </p:par>
                  <p:par>
                    <p:cTn id="224" fill="hold">
                      <p:stCondLst>
                        <p:cond delay="indefinite"/>
                      </p:stCondLst>
                      <p:childTnLst>
                        <p:par>
                          <p:cTn id="225" fill="hold">
                            <p:stCondLst>
                              <p:cond delay="0"/>
                            </p:stCondLst>
                            <p:childTnLst>
                              <p:par>
                                <p:cTn id="226" presetID="6" presetClass="exit" presetSubtype="32" fill="hold" grpId="1" nodeType="clickEffect">
                                  <p:stCondLst>
                                    <p:cond delay="0"/>
                                  </p:stCondLst>
                                  <p:childTnLst>
                                    <p:animEffect transition="out" filter="circle(out)">
                                      <p:cBhvr>
                                        <p:cTn id="227" dur="2000"/>
                                        <p:tgtEl>
                                          <p:spTgt spid="32"/>
                                        </p:tgtEl>
                                      </p:cBhvr>
                                    </p:animEffect>
                                    <p:set>
                                      <p:cBhvr>
                                        <p:cTn id="228" dur="1" fill="hold">
                                          <p:stCondLst>
                                            <p:cond delay="1999"/>
                                          </p:stCondLst>
                                        </p:cTn>
                                        <p:tgtEl>
                                          <p:spTgt spid="32"/>
                                        </p:tgtEl>
                                        <p:attrNameLst>
                                          <p:attrName>style.visibility</p:attrName>
                                        </p:attrNameLst>
                                      </p:cBhvr>
                                      <p:to>
                                        <p:strVal val="hidden"/>
                                      </p:to>
                                    </p:set>
                                  </p:childTnLst>
                                </p:cTn>
                              </p:par>
                              <p:par>
                                <p:cTn id="229" presetID="6" presetClass="exit" presetSubtype="32" fill="hold" grpId="1" nodeType="withEffect">
                                  <p:stCondLst>
                                    <p:cond delay="0"/>
                                  </p:stCondLst>
                                  <p:childTnLst>
                                    <p:animEffect transition="out" filter="circle(out)">
                                      <p:cBhvr>
                                        <p:cTn id="230" dur="2000"/>
                                        <p:tgtEl>
                                          <p:spTgt spid="33"/>
                                        </p:tgtEl>
                                      </p:cBhvr>
                                    </p:animEffect>
                                    <p:set>
                                      <p:cBhvr>
                                        <p:cTn id="231" dur="1" fill="hold">
                                          <p:stCondLst>
                                            <p:cond delay="1999"/>
                                          </p:stCondLst>
                                        </p:cTn>
                                        <p:tgtEl>
                                          <p:spTgt spid="33"/>
                                        </p:tgtEl>
                                        <p:attrNameLst>
                                          <p:attrName>style.visibility</p:attrName>
                                        </p:attrNameLst>
                                      </p:cBhvr>
                                      <p:to>
                                        <p:strVal val="hidden"/>
                                      </p:to>
                                    </p:set>
                                  </p:childTnLst>
                                </p:cTn>
                              </p:par>
                              <p:par>
                                <p:cTn id="232" presetID="6" presetClass="exit" presetSubtype="32" fill="hold" grpId="1" nodeType="withEffect">
                                  <p:stCondLst>
                                    <p:cond delay="0"/>
                                  </p:stCondLst>
                                  <p:childTnLst>
                                    <p:animEffect transition="out" filter="circle(out)">
                                      <p:cBhvr>
                                        <p:cTn id="233" dur="2000"/>
                                        <p:tgtEl>
                                          <p:spTgt spid="34"/>
                                        </p:tgtEl>
                                      </p:cBhvr>
                                    </p:animEffect>
                                    <p:set>
                                      <p:cBhvr>
                                        <p:cTn id="234" dur="1" fill="hold">
                                          <p:stCondLst>
                                            <p:cond delay="1999"/>
                                          </p:stCondLst>
                                        </p:cTn>
                                        <p:tgtEl>
                                          <p:spTgt spid="34"/>
                                        </p:tgtEl>
                                        <p:attrNameLst>
                                          <p:attrName>style.visibility</p:attrName>
                                        </p:attrNameLst>
                                      </p:cBhvr>
                                      <p:to>
                                        <p:strVal val="hidden"/>
                                      </p:to>
                                    </p:set>
                                  </p:childTnLst>
                                </p:cTn>
                              </p:par>
                              <p:par>
                                <p:cTn id="235" presetID="6" presetClass="exit" presetSubtype="32" fill="hold" grpId="1" nodeType="withEffect">
                                  <p:stCondLst>
                                    <p:cond delay="0"/>
                                  </p:stCondLst>
                                  <p:childTnLst>
                                    <p:animEffect transition="out" filter="circle(out)">
                                      <p:cBhvr>
                                        <p:cTn id="236" dur="2000"/>
                                        <p:tgtEl>
                                          <p:spTgt spid="36"/>
                                        </p:tgtEl>
                                      </p:cBhvr>
                                    </p:animEffect>
                                    <p:set>
                                      <p:cBhvr>
                                        <p:cTn id="237" dur="1" fill="hold">
                                          <p:stCondLst>
                                            <p:cond delay="1999"/>
                                          </p:stCondLst>
                                        </p:cTn>
                                        <p:tgtEl>
                                          <p:spTgt spid="36"/>
                                        </p:tgtEl>
                                        <p:attrNameLst>
                                          <p:attrName>style.visibility</p:attrName>
                                        </p:attrNameLst>
                                      </p:cBhvr>
                                      <p:to>
                                        <p:strVal val="hidden"/>
                                      </p:to>
                                    </p:set>
                                  </p:childTnLst>
                                </p:cTn>
                              </p:par>
                            </p:childTnLst>
                          </p:cTn>
                        </p:par>
                      </p:childTnLst>
                    </p:cTn>
                  </p:par>
                  <p:par>
                    <p:cTn id="238" fill="hold">
                      <p:stCondLst>
                        <p:cond delay="indefinite"/>
                      </p:stCondLst>
                      <p:childTnLst>
                        <p:par>
                          <p:cTn id="239" fill="hold">
                            <p:stCondLst>
                              <p:cond delay="0"/>
                            </p:stCondLst>
                            <p:childTnLst>
                              <p:par>
                                <p:cTn id="240" presetID="3" presetClass="entr" presetSubtype="10" fill="hold" grpId="0" nodeType="clickEffect">
                                  <p:stCondLst>
                                    <p:cond delay="0"/>
                                  </p:stCondLst>
                                  <p:childTnLst>
                                    <p:set>
                                      <p:cBhvr>
                                        <p:cTn id="241" dur="1" fill="hold">
                                          <p:stCondLst>
                                            <p:cond delay="0"/>
                                          </p:stCondLst>
                                        </p:cTn>
                                        <p:tgtEl>
                                          <p:spTgt spid="37"/>
                                        </p:tgtEl>
                                        <p:attrNameLst>
                                          <p:attrName>style.visibility</p:attrName>
                                        </p:attrNameLst>
                                      </p:cBhvr>
                                      <p:to>
                                        <p:strVal val="visible"/>
                                      </p:to>
                                    </p:set>
                                    <p:animEffect transition="in" filter="blinds(horizontal)">
                                      <p:cBhvr>
                                        <p:cTn id="242" dur="500"/>
                                        <p:tgtEl>
                                          <p:spTgt spid="37"/>
                                        </p:tgtEl>
                                      </p:cBhvr>
                                    </p:animEffect>
                                  </p:childTnLst>
                                </p:cTn>
                              </p:par>
                            </p:childTnLst>
                          </p:cTn>
                        </p:par>
                      </p:childTnLst>
                    </p:cTn>
                  </p:par>
                  <p:par>
                    <p:cTn id="243" fill="hold">
                      <p:stCondLst>
                        <p:cond delay="indefinite"/>
                      </p:stCondLst>
                      <p:childTnLst>
                        <p:par>
                          <p:cTn id="244" fill="hold">
                            <p:stCondLst>
                              <p:cond delay="0"/>
                            </p:stCondLst>
                            <p:childTnLst>
                              <p:par>
                                <p:cTn id="245" presetID="3" presetClass="entr" presetSubtype="10" fill="hold" grpId="0" nodeType="clickEffect">
                                  <p:stCondLst>
                                    <p:cond delay="0"/>
                                  </p:stCondLst>
                                  <p:childTnLst>
                                    <p:set>
                                      <p:cBhvr>
                                        <p:cTn id="246" dur="1" fill="hold">
                                          <p:stCondLst>
                                            <p:cond delay="0"/>
                                          </p:stCondLst>
                                        </p:cTn>
                                        <p:tgtEl>
                                          <p:spTgt spid="38"/>
                                        </p:tgtEl>
                                        <p:attrNameLst>
                                          <p:attrName>style.visibility</p:attrName>
                                        </p:attrNameLst>
                                      </p:cBhvr>
                                      <p:to>
                                        <p:strVal val="visible"/>
                                      </p:to>
                                    </p:set>
                                    <p:animEffect transition="in" filter="blinds(horizontal)">
                                      <p:cBhvr>
                                        <p:cTn id="247" dur="500"/>
                                        <p:tgtEl>
                                          <p:spTgt spid="38"/>
                                        </p:tgtEl>
                                      </p:cBhvr>
                                    </p:animEffect>
                                  </p:childTnLst>
                                </p:cTn>
                              </p:par>
                            </p:childTnLst>
                          </p:cTn>
                        </p:par>
                      </p:childTnLst>
                    </p:cTn>
                  </p:par>
                  <p:par>
                    <p:cTn id="248" fill="hold">
                      <p:stCondLst>
                        <p:cond delay="indefinite"/>
                      </p:stCondLst>
                      <p:childTnLst>
                        <p:par>
                          <p:cTn id="249" fill="hold">
                            <p:stCondLst>
                              <p:cond delay="0"/>
                            </p:stCondLst>
                            <p:childTnLst>
                              <p:par>
                                <p:cTn id="250" presetID="3" presetClass="entr" presetSubtype="10" fill="hold" grpId="0" nodeType="clickEffect">
                                  <p:stCondLst>
                                    <p:cond delay="0"/>
                                  </p:stCondLst>
                                  <p:childTnLst>
                                    <p:set>
                                      <p:cBhvr>
                                        <p:cTn id="251" dur="1" fill="hold">
                                          <p:stCondLst>
                                            <p:cond delay="0"/>
                                          </p:stCondLst>
                                        </p:cTn>
                                        <p:tgtEl>
                                          <p:spTgt spid="39"/>
                                        </p:tgtEl>
                                        <p:attrNameLst>
                                          <p:attrName>style.visibility</p:attrName>
                                        </p:attrNameLst>
                                      </p:cBhvr>
                                      <p:to>
                                        <p:strVal val="visible"/>
                                      </p:to>
                                    </p:set>
                                    <p:animEffect transition="in" filter="blinds(horizontal)">
                                      <p:cBhvr>
                                        <p:cTn id="252" dur="500"/>
                                        <p:tgtEl>
                                          <p:spTgt spid="39"/>
                                        </p:tgtEl>
                                      </p:cBhvr>
                                    </p:animEffect>
                                  </p:childTnLst>
                                </p:cTn>
                              </p:par>
                            </p:childTnLst>
                          </p:cTn>
                        </p:par>
                      </p:childTnLst>
                    </p:cTn>
                  </p:par>
                  <p:par>
                    <p:cTn id="253" fill="hold">
                      <p:stCondLst>
                        <p:cond delay="indefinite"/>
                      </p:stCondLst>
                      <p:childTnLst>
                        <p:par>
                          <p:cTn id="254" fill="hold">
                            <p:stCondLst>
                              <p:cond delay="0"/>
                            </p:stCondLst>
                            <p:childTnLst>
                              <p:par>
                                <p:cTn id="255" presetID="3" presetClass="entr" presetSubtype="10" fill="hold" grpId="0" nodeType="clickEffect">
                                  <p:stCondLst>
                                    <p:cond delay="0"/>
                                  </p:stCondLst>
                                  <p:childTnLst>
                                    <p:set>
                                      <p:cBhvr>
                                        <p:cTn id="256" dur="1" fill="hold">
                                          <p:stCondLst>
                                            <p:cond delay="0"/>
                                          </p:stCondLst>
                                        </p:cTn>
                                        <p:tgtEl>
                                          <p:spTgt spid="40"/>
                                        </p:tgtEl>
                                        <p:attrNameLst>
                                          <p:attrName>style.visibility</p:attrName>
                                        </p:attrNameLst>
                                      </p:cBhvr>
                                      <p:to>
                                        <p:strVal val="visible"/>
                                      </p:to>
                                    </p:set>
                                    <p:animEffect transition="in" filter="blinds(horizontal)">
                                      <p:cBhvr>
                                        <p:cTn id="257" dur="500"/>
                                        <p:tgtEl>
                                          <p:spTgt spid="40"/>
                                        </p:tgtEl>
                                      </p:cBhvr>
                                    </p:animEffect>
                                  </p:childTnLst>
                                </p:cTn>
                              </p:par>
                            </p:childTnLst>
                          </p:cTn>
                        </p:par>
                      </p:childTnLst>
                    </p:cTn>
                  </p:par>
                  <p:par>
                    <p:cTn id="258" fill="hold">
                      <p:stCondLst>
                        <p:cond delay="indefinite"/>
                      </p:stCondLst>
                      <p:childTnLst>
                        <p:par>
                          <p:cTn id="259" fill="hold">
                            <p:stCondLst>
                              <p:cond delay="0"/>
                            </p:stCondLst>
                            <p:childTnLst>
                              <p:par>
                                <p:cTn id="260" presetID="16" presetClass="entr" presetSubtype="21" fill="hold" grpId="0" nodeType="clickEffect">
                                  <p:stCondLst>
                                    <p:cond delay="0"/>
                                  </p:stCondLst>
                                  <p:childTnLst>
                                    <p:set>
                                      <p:cBhvr>
                                        <p:cTn id="261" dur="1" fill="hold">
                                          <p:stCondLst>
                                            <p:cond delay="0"/>
                                          </p:stCondLst>
                                        </p:cTn>
                                        <p:tgtEl>
                                          <p:spTgt spid="50"/>
                                        </p:tgtEl>
                                        <p:attrNameLst>
                                          <p:attrName>style.visibility</p:attrName>
                                        </p:attrNameLst>
                                      </p:cBhvr>
                                      <p:to>
                                        <p:strVal val="visible"/>
                                      </p:to>
                                    </p:set>
                                    <p:animEffect transition="in" filter="barn(inVertical)">
                                      <p:cBhvr>
                                        <p:cTn id="262" dur="500"/>
                                        <p:tgtEl>
                                          <p:spTgt spid="50"/>
                                        </p:tgtEl>
                                      </p:cBhvr>
                                    </p:animEffect>
                                  </p:childTnLst>
                                </p:cTn>
                              </p:par>
                            </p:childTnLst>
                          </p:cTn>
                        </p:par>
                      </p:childTnLst>
                    </p:cTn>
                  </p:par>
                  <p:par>
                    <p:cTn id="263" fill="hold">
                      <p:stCondLst>
                        <p:cond delay="indefinite"/>
                      </p:stCondLst>
                      <p:childTnLst>
                        <p:par>
                          <p:cTn id="264" fill="hold">
                            <p:stCondLst>
                              <p:cond delay="0"/>
                            </p:stCondLst>
                            <p:childTnLst>
                              <p:par>
                                <p:cTn id="265" presetID="22" presetClass="entr" presetSubtype="4" fill="hold" grpId="0" nodeType="clickEffect">
                                  <p:stCondLst>
                                    <p:cond delay="0"/>
                                  </p:stCondLst>
                                  <p:childTnLst>
                                    <p:set>
                                      <p:cBhvr>
                                        <p:cTn id="266" dur="1" fill="hold">
                                          <p:stCondLst>
                                            <p:cond delay="0"/>
                                          </p:stCondLst>
                                        </p:cTn>
                                        <p:tgtEl>
                                          <p:spTgt spid="63"/>
                                        </p:tgtEl>
                                        <p:attrNameLst>
                                          <p:attrName>style.visibility</p:attrName>
                                        </p:attrNameLst>
                                      </p:cBhvr>
                                      <p:to>
                                        <p:strVal val="visible"/>
                                      </p:to>
                                    </p:set>
                                    <p:animEffect transition="in" filter="wipe(down)">
                                      <p:cBhvr>
                                        <p:cTn id="267" dur="500"/>
                                        <p:tgtEl>
                                          <p:spTgt spid="63"/>
                                        </p:tgtEl>
                                      </p:cBhvr>
                                    </p:animEffect>
                                  </p:childTnLst>
                                </p:cTn>
                              </p:par>
                            </p:childTnLst>
                          </p:cTn>
                        </p:par>
                      </p:childTnLst>
                    </p:cTn>
                  </p:par>
                  <p:par>
                    <p:cTn id="268" fill="hold">
                      <p:stCondLst>
                        <p:cond delay="indefinite"/>
                      </p:stCondLst>
                      <p:childTnLst>
                        <p:par>
                          <p:cTn id="269" fill="hold">
                            <p:stCondLst>
                              <p:cond delay="0"/>
                            </p:stCondLst>
                            <p:childTnLst>
                              <p:par>
                                <p:cTn id="270" presetID="42" presetClass="entr" presetSubtype="0" fill="hold" grpId="0" nodeType="clickEffect">
                                  <p:stCondLst>
                                    <p:cond delay="0"/>
                                  </p:stCondLst>
                                  <p:childTnLst>
                                    <p:set>
                                      <p:cBhvr>
                                        <p:cTn id="271" dur="1" fill="hold">
                                          <p:stCondLst>
                                            <p:cond delay="0"/>
                                          </p:stCondLst>
                                        </p:cTn>
                                        <p:tgtEl>
                                          <p:spTgt spid="51"/>
                                        </p:tgtEl>
                                        <p:attrNameLst>
                                          <p:attrName>style.visibility</p:attrName>
                                        </p:attrNameLst>
                                      </p:cBhvr>
                                      <p:to>
                                        <p:strVal val="visible"/>
                                      </p:to>
                                    </p:set>
                                    <p:animEffect transition="in" filter="fade">
                                      <p:cBhvr>
                                        <p:cTn id="272" dur="1000"/>
                                        <p:tgtEl>
                                          <p:spTgt spid="51"/>
                                        </p:tgtEl>
                                      </p:cBhvr>
                                    </p:animEffect>
                                    <p:anim calcmode="lin" valueType="num">
                                      <p:cBhvr>
                                        <p:cTn id="273" dur="1000" fill="hold"/>
                                        <p:tgtEl>
                                          <p:spTgt spid="51"/>
                                        </p:tgtEl>
                                        <p:attrNameLst>
                                          <p:attrName>ppt_x</p:attrName>
                                        </p:attrNameLst>
                                      </p:cBhvr>
                                      <p:tavLst>
                                        <p:tav tm="0">
                                          <p:val>
                                            <p:strVal val="#ppt_x"/>
                                          </p:val>
                                        </p:tav>
                                        <p:tav tm="100000">
                                          <p:val>
                                            <p:strVal val="#ppt_x"/>
                                          </p:val>
                                        </p:tav>
                                      </p:tavLst>
                                    </p:anim>
                                    <p:anim calcmode="lin" valueType="num">
                                      <p:cBhvr>
                                        <p:cTn id="274"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275" fill="hold">
                      <p:stCondLst>
                        <p:cond delay="indefinite"/>
                      </p:stCondLst>
                      <p:childTnLst>
                        <p:par>
                          <p:cTn id="276" fill="hold">
                            <p:stCondLst>
                              <p:cond delay="0"/>
                            </p:stCondLst>
                            <p:childTnLst>
                              <p:par>
                                <p:cTn id="277" presetID="3" presetClass="entr" presetSubtype="10" fill="hold" grpId="0" nodeType="clickEffect">
                                  <p:stCondLst>
                                    <p:cond delay="0"/>
                                  </p:stCondLst>
                                  <p:childTnLst>
                                    <p:set>
                                      <p:cBhvr>
                                        <p:cTn id="278" dur="1" fill="hold">
                                          <p:stCondLst>
                                            <p:cond delay="0"/>
                                          </p:stCondLst>
                                        </p:cTn>
                                        <p:tgtEl>
                                          <p:spTgt spid="54"/>
                                        </p:tgtEl>
                                        <p:attrNameLst>
                                          <p:attrName>style.visibility</p:attrName>
                                        </p:attrNameLst>
                                      </p:cBhvr>
                                      <p:to>
                                        <p:strVal val="visible"/>
                                      </p:to>
                                    </p:set>
                                    <p:animEffect transition="in" filter="blinds(horizontal)">
                                      <p:cBhvr>
                                        <p:cTn id="279" dur="500"/>
                                        <p:tgtEl>
                                          <p:spTgt spid="54"/>
                                        </p:tgtEl>
                                      </p:cBhvr>
                                    </p:animEffect>
                                  </p:childTnLst>
                                </p:cTn>
                              </p:par>
                            </p:childTnLst>
                          </p:cTn>
                        </p:par>
                      </p:childTnLst>
                    </p:cTn>
                  </p:par>
                  <p:par>
                    <p:cTn id="280" fill="hold">
                      <p:stCondLst>
                        <p:cond delay="indefinite"/>
                      </p:stCondLst>
                      <p:childTnLst>
                        <p:par>
                          <p:cTn id="281" fill="hold">
                            <p:stCondLst>
                              <p:cond delay="0"/>
                            </p:stCondLst>
                            <p:childTnLst>
                              <p:par>
                                <p:cTn id="282" presetID="3" presetClass="entr" presetSubtype="10" fill="hold" grpId="0" nodeType="clickEffect">
                                  <p:stCondLst>
                                    <p:cond delay="0"/>
                                  </p:stCondLst>
                                  <p:childTnLst>
                                    <p:set>
                                      <p:cBhvr>
                                        <p:cTn id="283" dur="1" fill="hold">
                                          <p:stCondLst>
                                            <p:cond delay="0"/>
                                          </p:stCondLst>
                                        </p:cTn>
                                        <p:tgtEl>
                                          <p:spTgt spid="55"/>
                                        </p:tgtEl>
                                        <p:attrNameLst>
                                          <p:attrName>style.visibility</p:attrName>
                                        </p:attrNameLst>
                                      </p:cBhvr>
                                      <p:to>
                                        <p:strVal val="visible"/>
                                      </p:to>
                                    </p:set>
                                    <p:animEffect transition="in" filter="blinds(horizontal)">
                                      <p:cBhvr>
                                        <p:cTn id="284" dur="500"/>
                                        <p:tgtEl>
                                          <p:spTgt spid="55"/>
                                        </p:tgtEl>
                                      </p:cBhvr>
                                    </p:animEffect>
                                  </p:childTnLst>
                                </p:cTn>
                              </p:par>
                            </p:childTnLst>
                          </p:cTn>
                        </p:par>
                      </p:childTnLst>
                    </p:cTn>
                  </p:par>
                  <p:par>
                    <p:cTn id="285" fill="hold">
                      <p:stCondLst>
                        <p:cond delay="indefinite"/>
                      </p:stCondLst>
                      <p:childTnLst>
                        <p:par>
                          <p:cTn id="286" fill="hold">
                            <p:stCondLst>
                              <p:cond delay="0"/>
                            </p:stCondLst>
                            <p:childTnLst>
                              <p:par>
                                <p:cTn id="287" presetID="3" presetClass="entr" presetSubtype="10" fill="hold" grpId="0" nodeType="clickEffect">
                                  <p:stCondLst>
                                    <p:cond delay="0"/>
                                  </p:stCondLst>
                                  <p:childTnLst>
                                    <p:set>
                                      <p:cBhvr>
                                        <p:cTn id="288" dur="1" fill="hold">
                                          <p:stCondLst>
                                            <p:cond delay="0"/>
                                          </p:stCondLst>
                                        </p:cTn>
                                        <p:tgtEl>
                                          <p:spTgt spid="56"/>
                                        </p:tgtEl>
                                        <p:attrNameLst>
                                          <p:attrName>style.visibility</p:attrName>
                                        </p:attrNameLst>
                                      </p:cBhvr>
                                      <p:to>
                                        <p:strVal val="visible"/>
                                      </p:to>
                                    </p:set>
                                    <p:animEffect transition="in" filter="blinds(horizontal)">
                                      <p:cBhvr>
                                        <p:cTn id="289" dur="500"/>
                                        <p:tgtEl>
                                          <p:spTgt spid="56"/>
                                        </p:tgtEl>
                                      </p:cBhvr>
                                    </p:animEffect>
                                  </p:childTnLst>
                                </p:cTn>
                              </p:par>
                            </p:childTnLst>
                          </p:cTn>
                        </p:par>
                      </p:childTnLst>
                    </p:cTn>
                  </p:par>
                  <p:par>
                    <p:cTn id="290" fill="hold">
                      <p:stCondLst>
                        <p:cond delay="indefinite"/>
                      </p:stCondLst>
                      <p:childTnLst>
                        <p:par>
                          <p:cTn id="291" fill="hold">
                            <p:stCondLst>
                              <p:cond delay="0"/>
                            </p:stCondLst>
                            <p:childTnLst>
                              <p:par>
                                <p:cTn id="292" presetID="3" presetClass="entr" presetSubtype="10" fill="hold" grpId="0" nodeType="clickEffect">
                                  <p:stCondLst>
                                    <p:cond delay="0"/>
                                  </p:stCondLst>
                                  <p:childTnLst>
                                    <p:set>
                                      <p:cBhvr>
                                        <p:cTn id="293" dur="1" fill="hold">
                                          <p:stCondLst>
                                            <p:cond delay="0"/>
                                          </p:stCondLst>
                                        </p:cTn>
                                        <p:tgtEl>
                                          <p:spTgt spid="58"/>
                                        </p:tgtEl>
                                        <p:attrNameLst>
                                          <p:attrName>style.visibility</p:attrName>
                                        </p:attrNameLst>
                                      </p:cBhvr>
                                      <p:to>
                                        <p:strVal val="visible"/>
                                      </p:to>
                                    </p:set>
                                    <p:animEffect transition="in" filter="blinds(horizontal)">
                                      <p:cBhvr>
                                        <p:cTn id="294" dur="500"/>
                                        <p:tgtEl>
                                          <p:spTgt spid="58"/>
                                        </p:tgtEl>
                                      </p:cBhvr>
                                    </p:animEffect>
                                  </p:childTnLst>
                                </p:cTn>
                              </p:par>
                            </p:childTnLst>
                          </p:cTn>
                        </p:par>
                      </p:childTnLst>
                    </p:cTn>
                  </p:par>
                  <p:par>
                    <p:cTn id="295" fill="hold">
                      <p:stCondLst>
                        <p:cond delay="indefinite"/>
                      </p:stCondLst>
                      <p:childTnLst>
                        <p:par>
                          <p:cTn id="296" fill="hold">
                            <p:stCondLst>
                              <p:cond delay="0"/>
                            </p:stCondLst>
                            <p:childTnLst>
                              <p:par>
                                <p:cTn id="297" presetID="42" presetClass="entr" presetSubtype="0" fill="hold" grpId="0" nodeType="clickEffect">
                                  <p:stCondLst>
                                    <p:cond delay="0"/>
                                  </p:stCondLst>
                                  <p:childTnLst>
                                    <p:set>
                                      <p:cBhvr>
                                        <p:cTn id="298" dur="1" fill="hold">
                                          <p:stCondLst>
                                            <p:cond delay="0"/>
                                          </p:stCondLst>
                                        </p:cTn>
                                        <p:tgtEl>
                                          <p:spTgt spid="52"/>
                                        </p:tgtEl>
                                        <p:attrNameLst>
                                          <p:attrName>style.visibility</p:attrName>
                                        </p:attrNameLst>
                                      </p:cBhvr>
                                      <p:to>
                                        <p:strVal val="visible"/>
                                      </p:to>
                                    </p:set>
                                    <p:animEffect transition="in" filter="fade">
                                      <p:cBhvr>
                                        <p:cTn id="299" dur="1000"/>
                                        <p:tgtEl>
                                          <p:spTgt spid="52"/>
                                        </p:tgtEl>
                                      </p:cBhvr>
                                    </p:animEffect>
                                    <p:anim calcmode="lin" valueType="num">
                                      <p:cBhvr>
                                        <p:cTn id="300" dur="1000" fill="hold"/>
                                        <p:tgtEl>
                                          <p:spTgt spid="52"/>
                                        </p:tgtEl>
                                        <p:attrNameLst>
                                          <p:attrName>ppt_x</p:attrName>
                                        </p:attrNameLst>
                                      </p:cBhvr>
                                      <p:tavLst>
                                        <p:tav tm="0">
                                          <p:val>
                                            <p:strVal val="#ppt_x"/>
                                          </p:val>
                                        </p:tav>
                                        <p:tav tm="100000">
                                          <p:val>
                                            <p:strVal val="#ppt_x"/>
                                          </p:val>
                                        </p:tav>
                                      </p:tavLst>
                                    </p:anim>
                                    <p:anim calcmode="lin" valueType="num">
                                      <p:cBhvr>
                                        <p:cTn id="301"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302" fill="hold">
                      <p:stCondLst>
                        <p:cond delay="indefinite"/>
                      </p:stCondLst>
                      <p:childTnLst>
                        <p:par>
                          <p:cTn id="303" fill="hold">
                            <p:stCondLst>
                              <p:cond delay="0"/>
                            </p:stCondLst>
                            <p:childTnLst>
                              <p:par>
                                <p:cTn id="304" presetID="3" presetClass="entr" presetSubtype="10" fill="hold" grpId="0" nodeType="clickEffect">
                                  <p:stCondLst>
                                    <p:cond delay="0"/>
                                  </p:stCondLst>
                                  <p:childTnLst>
                                    <p:set>
                                      <p:cBhvr>
                                        <p:cTn id="305" dur="1" fill="hold">
                                          <p:stCondLst>
                                            <p:cond delay="0"/>
                                          </p:stCondLst>
                                        </p:cTn>
                                        <p:tgtEl>
                                          <p:spTgt spid="64"/>
                                        </p:tgtEl>
                                        <p:attrNameLst>
                                          <p:attrName>style.visibility</p:attrName>
                                        </p:attrNameLst>
                                      </p:cBhvr>
                                      <p:to>
                                        <p:strVal val="visible"/>
                                      </p:to>
                                    </p:set>
                                    <p:animEffect transition="in" filter="blinds(horizontal)">
                                      <p:cBhvr>
                                        <p:cTn id="306" dur="500"/>
                                        <p:tgtEl>
                                          <p:spTgt spid="64"/>
                                        </p:tgtEl>
                                      </p:cBhvr>
                                    </p:animEffect>
                                  </p:childTnLst>
                                </p:cTn>
                              </p:par>
                            </p:childTnLst>
                          </p:cTn>
                        </p:par>
                      </p:childTnLst>
                    </p:cTn>
                  </p:par>
                  <p:par>
                    <p:cTn id="307" fill="hold">
                      <p:stCondLst>
                        <p:cond delay="indefinite"/>
                      </p:stCondLst>
                      <p:childTnLst>
                        <p:par>
                          <p:cTn id="308" fill="hold">
                            <p:stCondLst>
                              <p:cond delay="0"/>
                            </p:stCondLst>
                            <p:childTnLst>
                              <p:par>
                                <p:cTn id="309" presetID="3" presetClass="entr" presetSubtype="10" fill="hold" grpId="0" nodeType="clickEffect">
                                  <p:stCondLst>
                                    <p:cond delay="0"/>
                                  </p:stCondLst>
                                  <p:childTnLst>
                                    <p:set>
                                      <p:cBhvr>
                                        <p:cTn id="310" dur="1" fill="hold">
                                          <p:stCondLst>
                                            <p:cond delay="0"/>
                                          </p:stCondLst>
                                        </p:cTn>
                                        <p:tgtEl>
                                          <p:spTgt spid="67"/>
                                        </p:tgtEl>
                                        <p:attrNameLst>
                                          <p:attrName>style.visibility</p:attrName>
                                        </p:attrNameLst>
                                      </p:cBhvr>
                                      <p:to>
                                        <p:strVal val="visible"/>
                                      </p:to>
                                    </p:set>
                                    <p:animEffect transition="in" filter="blinds(horizontal)">
                                      <p:cBhvr>
                                        <p:cTn id="311" dur="500"/>
                                        <p:tgtEl>
                                          <p:spTgt spid="67"/>
                                        </p:tgtEl>
                                      </p:cBhvr>
                                    </p:animEffect>
                                  </p:childTnLst>
                                </p:cTn>
                              </p:par>
                            </p:childTnLst>
                          </p:cTn>
                        </p:par>
                      </p:childTnLst>
                    </p:cTn>
                  </p:par>
                  <p:par>
                    <p:cTn id="312" fill="hold">
                      <p:stCondLst>
                        <p:cond delay="indefinite"/>
                      </p:stCondLst>
                      <p:childTnLst>
                        <p:par>
                          <p:cTn id="313" fill="hold">
                            <p:stCondLst>
                              <p:cond delay="0"/>
                            </p:stCondLst>
                            <p:childTnLst>
                              <p:par>
                                <p:cTn id="314" presetID="22" presetClass="entr" presetSubtype="8" fill="hold" nodeType="clickEffect">
                                  <p:stCondLst>
                                    <p:cond delay="0"/>
                                  </p:stCondLst>
                                  <p:childTnLst>
                                    <p:set>
                                      <p:cBhvr>
                                        <p:cTn id="315" dur="1" fill="hold">
                                          <p:stCondLst>
                                            <p:cond delay="0"/>
                                          </p:stCondLst>
                                        </p:cTn>
                                        <p:tgtEl>
                                          <p:spTgt spid="78"/>
                                        </p:tgtEl>
                                        <p:attrNameLst>
                                          <p:attrName>style.visibility</p:attrName>
                                        </p:attrNameLst>
                                      </p:cBhvr>
                                      <p:to>
                                        <p:strVal val="visible"/>
                                      </p:to>
                                    </p:set>
                                    <p:animEffect transition="in" filter="wipe(left)">
                                      <p:cBhvr>
                                        <p:cTn id="316" dur="500"/>
                                        <p:tgtEl>
                                          <p:spTgt spid="78"/>
                                        </p:tgtEl>
                                      </p:cBhvr>
                                    </p:animEffect>
                                  </p:childTnLst>
                                </p:cTn>
                              </p:par>
                            </p:childTnLst>
                          </p:cTn>
                        </p:par>
                      </p:childTnLst>
                    </p:cTn>
                  </p:par>
                  <p:par>
                    <p:cTn id="317" fill="hold">
                      <p:stCondLst>
                        <p:cond delay="indefinite"/>
                      </p:stCondLst>
                      <p:childTnLst>
                        <p:par>
                          <p:cTn id="318" fill="hold">
                            <p:stCondLst>
                              <p:cond delay="0"/>
                            </p:stCondLst>
                            <p:childTnLst>
                              <p:par>
                                <p:cTn id="319" presetID="22" presetClass="entr" presetSubtype="4" fill="hold" grpId="0" nodeType="clickEffect">
                                  <p:stCondLst>
                                    <p:cond delay="0"/>
                                  </p:stCondLst>
                                  <p:childTnLst>
                                    <p:set>
                                      <p:cBhvr>
                                        <p:cTn id="320" dur="1" fill="hold">
                                          <p:stCondLst>
                                            <p:cond delay="0"/>
                                          </p:stCondLst>
                                        </p:cTn>
                                        <p:tgtEl>
                                          <p:spTgt spid="79"/>
                                        </p:tgtEl>
                                        <p:attrNameLst>
                                          <p:attrName>style.visibility</p:attrName>
                                        </p:attrNameLst>
                                      </p:cBhvr>
                                      <p:to>
                                        <p:strVal val="visible"/>
                                      </p:to>
                                    </p:set>
                                    <p:animEffect transition="in" filter="wipe(down)">
                                      <p:cBhvr>
                                        <p:cTn id="321" dur="500"/>
                                        <p:tgtEl>
                                          <p:spTgt spid="79"/>
                                        </p:tgtEl>
                                      </p:cBhvr>
                                    </p:animEffect>
                                  </p:childTnLst>
                                </p:cTn>
                              </p:par>
                            </p:childTnLst>
                          </p:cTn>
                        </p:par>
                      </p:childTnLst>
                    </p:cTn>
                  </p:par>
                  <p:par>
                    <p:cTn id="322" fill="hold">
                      <p:stCondLst>
                        <p:cond delay="indefinite"/>
                      </p:stCondLst>
                      <p:childTnLst>
                        <p:par>
                          <p:cTn id="323" fill="hold">
                            <p:stCondLst>
                              <p:cond delay="0"/>
                            </p:stCondLst>
                            <p:childTnLst>
                              <p:par>
                                <p:cTn id="324" presetID="3" presetClass="entr" presetSubtype="10" fill="hold" grpId="0" nodeType="clickEffect">
                                  <p:stCondLst>
                                    <p:cond delay="0"/>
                                  </p:stCondLst>
                                  <p:childTnLst>
                                    <p:set>
                                      <p:cBhvr>
                                        <p:cTn id="325" dur="1" fill="hold">
                                          <p:stCondLst>
                                            <p:cond delay="0"/>
                                          </p:stCondLst>
                                        </p:cTn>
                                        <p:tgtEl>
                                          <p:spTgt spid="80"/>
                                        </p:tgtEl>
                                        <p:attrNameLst>
                                          <p:attrName>style.visibility</p:attrName>
                                        </p:attrNameLst>
                                      </p:cBhvr>
                                      <p:to>
                                        <p:strVal val="visible"/>
                                      </p:to>
                                    </p:set>
                                    <p:animEffect transition="in" filter="blinds(horizontal)">
                                      <p:cBhvr>
                                        <p:cTn id="326" dur="500"/>
                                        <p:tgtEl>
                                          <p:spTgt spid="80"/>
                                        </p:tgtEl>
                                      </p:cBhvr>
                                    </p:animEffect>
                                  </p:childTnLst>
                                </p:cTn>
                              </p:par>
                            </p:childTnLst>
                          </p:cTn>
                        </p:par>
                      </p:childTnLst>
                    </p:cTn>
                  </p:par>
                  <p:par>
                    <p:cTn id="327" fill="hold">
                      <p:stCondLst>
                        <p:cond delay="indefinite"/>
                      </p:stCondLst>
                      <p:childTnLst>
                        <p:par>
                          <p:cTn id="328" fill="hold">
                            <p:stCondLst>
                              <p:cond delay="0"/>
                            </p:stCondLst>
                            <p:childTnLst>
                              <p:par>
                                <p:cTn id="329" presetID="3" presetClass="entr" presetSubtype="10" fill="hold" grpId="0" nodeType="clickEffect">
                                  <p:stCondLst>
                                    <p:cond delay="0"/>
                                  </p:stCondLst>
                                  <p:childTnLst>
                                    <p:set>
                                      <p:cBhvr>
                                        <p:cTn id="330" dur="1" fill="hold">
                                          <p:stCondLst>
                                            <p:cond delay="0"/>
                                          </p:stCondLst>
                                        </p:cTn>
                                        <p:tgtEl>
                                          <p:spTgt spid="69"/>
                                        </p:tgtEl>
                                        <p:attrNameLst>
                                          <p:attrName>style.visibility</p:attrName>
                                        </p:attrNameLst>
                                      </p:cBhvr>
                                      <p:to>
                                        <p:strVal val="visible"/>
                                      </p:to>
                                    </p:set>
                                    <p:animEffect transition="in" filter="blinds(horizontal)">
                                      <p:cBhvr>
                                        <p:cTn id="331" dur="500"/>
                                        <p:tgtEl>
                                          <p:spTgt spid="69"/>
                                        </p:tgtEl>
                                      </p:cBhvr>
                                    </p:animEffect>
                                  </p:childTnLst>
                                </p:cTn>
                              </p:par>
                            </p:childTnLst>
                          </p:cTn>
                        </p:par>
                      </p:childTnLst>
                    </p:cTn>
                  </p:par>
                  <p:par>
                    <p:cTn id="332" fill="hold">
                      <p:stCondLst>
                        <p:cond delay="indefinite"/>
                      </p:stCondLst>
                      <p:childTnLst>
                        <p:par>
                          <p:cTn id="333" fill="hold">
                            <p:stCondLst>
                              <p:cond delay="0"/>
                            </p:stCondLst>
                            <p:childTnLst>
                              <p:par>
                                <p:cTn id="334" presetID="22" presetClass="entr" presetSubtype="8" fill="hold" nodeType="clickEffect">
                                  <p:stCondLst>
                                    <p:cond delay="0"/>
                                  </p:stCondLst>
                                  <p:childTnLst>
                                    <p:set>
                                      <p:cBhvr>
                                        <p:cTn id="335" dur="1" fill="hold">
                                          <p:stCondLst>
                                            <p:cond delay="0"/>
                                          </p:stCondLst>
                                        </p:cTn>
                                        <p:tgtEl>
                                          <p:spTgt spid="96"/>
                                        </p:tgtEl>
                                        <p:attrNameLst>
                                          <p:attrName>style.visibility</p:attrName>
                                        </p:attrNameLst>
                                      </p:cBhvr>
                                      <p:to>
                                        <p:strVal val="visible"/>
                                      </p:to>
                                    </p:set>
                                    <p:animEffect transition="in" filter="wipe(left)">
                                      <p:cBhvr>
                                        <p:cTn id="336" dur="500"/>
                                        <p:tgtEl>
                                          <p:spTgt spid="96"/>
                                        </p:tgtEl>
                                      </p:cBhvr>
                                    </p:animEffect>
                                  </p:childTnLst>
                                </p:cTn>
                              </p:par>
                            </p:childTnLst>
                          </p:cTn>
                        </p:par>
                      </p:childTnLst>
                    </p:cTn>
                  </p:par>
                  <p:par>
                    <p:cTn id="337" fill="hold">
                      <p:stCondLst>
                        <p:cond delay="indefinite"/>
                      </p:stCondLst>
                      <p:childTnLst>
                        <p:par>
                          <p:cTn id="338" fill="hold">
                            <p:stCondLst>
                              <p:cond delay="0"/>
                            </p:stCondLst>
                            <p:childTnLst>
                              <p:par>
                                <p:cTn id="339" presetID="22" presetClass="entr" presetSubtype="4" fill="hold" grpId="0" nodeType="clickEffect">
                                  <p:stCondLst>
                                    <p:cond delay="0"/>
                                  </p:stCondLst>
                                  <p:childTnLst>
                                    <p:set>
                                      <p:cBhvr>
                                        <p:cTn id="340" dur="1" fill="hold">
                                          <p:stCondLst>
                                            <p:cond delay="0"/>
                                          </p:stCondLst>
                                        </p:cTn>
                                        <p:tgtEl>
                                          <p:spTgt spid="90"/>
                                        </p:tgtEl>
                                        <p:attrNameLst>
                                          <p:attrName>style.visibility</p:attrName>
                                        </p:attrNameLst>
                                      </p:cBhvr>
                                      <p:to>
                                        <p:strVal val="visible"/>
                                      </p:to>
                                    </p:set>
                                    <p:animEffect transition="in" filter="wipe(down)">
                                      <p:cBhvr>
                                        <p:cTn id="341" dur="500"/>
                                        <p:tgtEl>
                                          <p:spTgt spid="90"/>
                                        </p:tgtEl>
                                      </p:cBhvr>
                                    </p:animEffect>
                                  </p:childTnLst>
                                </p:cTn>
                              </p:par>
                            </p:childTnLst>
                          </p:cTn>
                        </p:par>
                      </p:childTnLst>
                    </p:cTn>
                  </p:par>
                  <p:par>
                    <p:cTn id="342" fill="hold">
                      <p:stCondLst>
                        <p:cond delay="indefinite"/>
                      </p:stCondLst>
                      <p:childTnLst>
                        <p:par>
                          <p:cTn id="343" fill="hold">
                            <p:stCondLst>
                              <p:cond delay="0"/>
                            </p:stCondLst>
                            <p:childTnLst>
                              <p:par>
                                <p:cTn id="344" presetID="3" presetClass="entr" presetSubtype="10" fill="hold" grpId="0" nodeType="clickEffect">
                                  <p:stCondLst>
                                    <p:cond delay="0"/>
                                  </p:stCondLst>
                                  <p:childTnLst>
                                    <p:set>
                                      <p:cBhvr>
                                        <p:cTn id="345" dur="1" fill="hold">
                                          <p:stCondLst>
                                            <p:cond delay="0"/>
                                          </p:stCondLst>
                                        </p:cTn>
                                        <p:tgtEl>
                                          <p:spTgt spid="68"/>
                                        </p:tgtEl>
                                        <p:attrNameLst>
                                          <p:attrName>style.visibility</p:attrName>
                                        </p:attrNameLst>
                                      </p:cBhvr>
                                      <p:to>
                                        <p:strVal val="visible"/>
                                      </p:to>
                                    </p:set>
                                    <p:animEffect transition="in" filter="blinds(horizontal)">
                                      <p:cBhvr>
                                        <p:cTn id="346" dur="500"/>
                                        <p:tgtEl>
                                          <p:spTgt spid="68"/>
                                        </p:tgtEl>
                                      </p:cBhvr>
                                    </p:animEffect>
                                  </p:childTnLst>
                                </p:cTn>
                              </p:par>
                            </p:childTnLst>
                          </p:cTn>
                        </p:par>
                      </p:childTnLst>
                    </p:cTn>
                  </p:par>
                  <p:par>
                    <p:cTn id="347" fill="hold">
                      <p:stCondLst>
                        <p:cond delay="indefinite"/>
                      </p:stCondLst>
                      <p:childTnLst>
                        <p:par>
                          <p:cTn id="348" fill="hold">
                            <p:stCondLst>
                              <p:cond delay="0"/>
                            </p:stCondLst>
                            <p:childTnLst>
                              <p:par>
                                <p:cTn id="349" presetID="3" presetClass="entr" presetSubtype="10" fill="hold" grpId="0" nodeType="clickEffect">
                                  <p:stCondLst>
                                    <p:cond delay="0"/>
                                  </p:stCondLst>
                                  <p:childTnLst>
                                    <p:set>
                                      <p:cBhvr>
                                        <p:cTn id="350" dur="1" fill="hold">
                                          <p:stCondLst>
                                            <p:cond delay="0"/>
                                          </p:stCondLst>
                                        </p:cTn>
                                        <p:tgtEl>
                                          <p:spTgt spid="70"/>
                                        </p:tgtEl>
                                        <p:attrNameLst>
                                          <p:attrName>style.visibility</p:attrName>
                                        </p:attrNameLst>
                                      </p:cBhvr>
                                      <p:to>
                                        <p:strVal val="visible"/>
                                      </p:to>
                                    </p:set>
                                    <p:animEffect transition="in" filter="blinds(horizontal)">
                                      <p:cBhvr>
                                        <p:cTn id="351" dur="500"/>
                                        <p:tgtEl>
                                          <p:spTgt spid="70"/>
                                        </p:tgtEl>
                                      </p:cBhvr>
                                    </p:animEffect>
                                  </p:childTnLst>
                                </p:cTn>
                              </p:par>
                            </p:childTnLst>
                          </p:cTn>
                        </p:par>
                      </p:childTnLst>
                    </p:cTn>
                  </p:par>
                  <p:par>
                    <p:cTn id="352" fill="hold">
                      <p:stCondLst>
                        <p:cond delay="indefinite"/>
                      </p:stCondLst>
                      <p:childTnLst>
                        <p:par>
                          <p:cTn id="353" fill="hold">
                            <p:stCondLst>
                              <p:cond delay="0"/>
                            </p:stCondLst>
                            <p:childTnLst>
                              <p:par>
                                <p:cTn id="354" presetID="22" presetClass="entr" presetSubtype="8" fill="hold" nodeType="clickEffect">
                                  <p:stCondLst>
                                    <p:cond delay="0"/>
                                  </p:stCondLst>
                                  <p:childTnLst>
                                    <p:set>
                                      <p:cBhvr>
                                        <p:cTn id="355" dur="1" fill="hold">
                                          <p:stCondLst>
                                            <p:cond delay="0"/>
                                          </p:stCondLst>
                                        </p:cTn>
                                        <p:tgtEl>
                                          <p:spTgt spid="91"/>
                                        </p:tgtEl>
                                        <p:attrNameLst>
                                          <p:attrName>style.visibility</p:attrName>
                                        </p:attrNameLst>
                                      </p:cBhvr>
                                      <p:to>
                                        <p:strVal val="visible"/>
                                      </p:to>
                                    </p:set>
                                    <p:animEffect transition="in" filter="wipe(left)">
                                      <p:cBhvr>
                                        <p:cTn id="356" dur="500"/>
                                        <p:tgtEl>
                                          <p:spTgt spid="91"/>
                                        </p:tgtEl>
                                      </p:cBhvr>
                                    </p:animEffect>
                                  </p:childTnLst>
                                </p:cTn>
                              </p:par>
                            </p:childTnLst>
                          </p:cTn>
                        </p:par>
                      </p:childTnLst>
                    </p:cTn>
                  </p:par>
                  <p:par>
                    <p:cTn id="357" fill="hold">
                      <p:stCondLst>
                        <p:cond delay="indefinite"/>
                      </p:stCondLst>
                      <p:childTnLst>
                        <p:par>
                          <p:cTn id="358" fill="hold">
                            <p:stCondLst>
                              <p:cond delay="0"/>
                            </p:stCondLst>
                            <p:childTnLst>
                              <p:par>
                                <p:cTn id="359" presetID="22" presetClass="entr" presetSubtype="4" fill="hold" grpId="0" nodeType="clickEffect">
                                  <p:stCondLst>
                                    <p:cond delay="0"/>
                                  </p:stCondLst>
                                  <p:childTnLst>
                                    <p:set>
                                      <p:cBhvr>
                                        <p:cTn id="360" dur="1" fill="hold">
                                          <p:stCondLst>
                                            <p:cond delay="0"/>
                                          </p:stCondLst>
                                        </p:cTn>
                                        <p:tgtEl>
                                          <p:spTgt spid="95"/>
                                        </p:tgtEl>
                                        <p:attrNameLst>
                                          <p:attrName>style.visibility</p:attrName>
                                        </p:attrNameLst>
                                      </p:cBhvr>
                                      <p:to>
                                        <p:strVal val="visible"/>
                                      </p:to>
                                    </p:set>
                                    <p:animEffect transition="in" filter="wipe(down)">
                                      <p:cBhvr>
                                        <p:cTn id="361" dur="500"/>
                                        <p:tgtEl>
                                          <p:spTgt spid="95"/>
                                        </p:tgtEl>
                                      </p:cBhvr>
                                    </p:animEffect>
                                  </p:childTnLst>
                                </p:cTn>
                              </p:par>
                            </p:childTnLst>
                          </p:cTn>
                        </p:par>
                      </p:childTnLst>
                    </p:cTn>
                  </p:par>
                  <p:par>
                    <p:cTn id="362" fill="hold">
                      <p:stCondLst>
                        <p:cond delay="indefinite"/>
                      </p:stCondLst>
                      <p:childTnLst>
                        <p:par>
                          <p:cTn id="363" fill="hold">
                            <p:stCondLst>
                              <p:cond delay="0"/>
                            </p:stCondLst>
                            <p:childTnLst>
                              <p:par>
                                <p:cTn id="364" presetID="3" presetClass="entr" presetSubtype="10" fill="hold" grpId="0" nodeType="clickEffect">
                                  <p:stCondLst>
                                    <p:cond delay="0"/>
                                  </p:stCondLst>
                                  <p:childTnLst>
                                    <p:set>
                                      <p:cBhvr>
                                        <p:cTn id="365" dur="1" fill="hold">
                                          <p:stCondLst>
                                            <p:cond delay="0"/>
                                          </p:stCondLst>
                                        </p:cTn>
                                        <p:tgtEl>
                                          <p:spTgt spid="59"/>
                                        </p:tgtEl>
                                        <p:attrNameLst>
                                          <p:attrName>style.visibility</p:attrName>
                                        </p:attrNameLst>
                                      </p:cBhvr>
                                      <p:to>
                                        <p:strVal val="visible"/>
                                      </p:to>
                                    </p:set>
                                    <p:animEffect transition="in" filter="blinds(horizontal)">
                                      <p:cBhvr>
                                        <p:cTn id="36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9" grpId="0"/>
      <p:bldP spid="10" grpId="0"/>
      <p:bldP spid="11" grpId="0"/>
      <p:bldP spid="12" grpId="0"/>
      <p:bldP spid="18" grpId="0"/>
      <p:bldP spid="13" grpId="0"/>
      <p:bldP spid="20" grpId="0"/>
      <p:bldP spid="26" grpId="0"/>
      <p:bldP spid="28" grpId="0"/>
      <p:bldP spid="29" grpId="0"/>
      <p:bldP spid="30" grpId="0"/>
      <p:bldP spid="31" grpId="0"/>
      <p:bldP spid="32" grpId="0"/>
      <p:bldP spid="32" grpId="1"/>
      <p:bldP spid="33" grpId="0"/>
      <p:bldP spid="33" grpId="1"/>
      <p:bldP spid="34" grpId="0"/>
      <p:bldP spid="34" grpId="1"/>
      <p:bldP spid="36" grpId="0"/>
      <p:bldP spid="36" grpId="1"/>
      <p:bldP spid="37" grpId="0"/>
      <p:bldP spid="38" grpId="0"/>
      <p:bldP spid="39" grpId="0"/>
      <p:bldP spid="40" grpId="0"/>
      <p:bldP spid="35"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8" grpId="0"/>
      <p:bldP spid="59" grpId="0"/>
      <p:bldP spid="57" grpId="0"/>
      <p:bldP spid="60" grpId="0"/>
      <p:bldP spid="61" grpId="0"/>
      <p:bldP spid="62" grpId="0"/>
      <p:bldP spid="63" grpId="0"/>
      <p:bldP spid="64" grpId="0"/>
      <p:bldP spid="67" grpId="0"/>
      <p:bldP spid="68" grpId="0"/>
      <p:bldP spid="69" grpId="0"/>
      <p:bldP spid="70" grpId="0"/>
      <p:bldP spid="79" grpId="0"/>
      <p:bldP spid="80" grpId="0"/>
      <p:bldP spid="90" grpId="0"/>
      <p:bldP spid="95" grpId="0"/>
      <p:bldP spid="85" grpId="0"/>
      <p:bldP spid="17" grpId="0" animBg="1"/>
      <p:bldP spid="86" grpId="0" animBg="1"/>
      <p:bldP spid="87" grpId="0"/>
      <p:bldP spid="88" grpId="0"/>
      <p:bldP spid="8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8542" y="693490"/>
            <a:ext cx="11881320" cy="3323987"/>
          </a:xfrm>
          <a:prstGeom prst="rect">
            <a:avLst/>
          </a:prstGeom>
        </p:spPr>
        <p:txBody>
          <a:bodyPr wrap="square">
            <a:spAutoFit/>
          </a:bodyPr>
          <a:lstStyle/>
          <a:p>
            <a:pPr>
              <a:lnSpc>
                <a:spcPct val="150000"/>
              </a:lnSpc>
            </a:pPr>
            <a:r>
              <a:rPr lang="zh-CN" altLang="en-US" sz="2800" dirty="0" smtClean="0">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2016</a:t>
            </a:r>
            <a:r>
              <a:rPr lang="zh-CN" altLang="en-US" sz="2800" dirty="0" smtClean="0">
                <a:latin typeface="Times New Roman" panose="02020603050405020304" pitchFamily="18" charset="0"/>
                <a:cs typeface="Times New Roman" panose="02020603050405020304" pitchFamily="18" charset="0"/>
              </a:rPr>
              <a:t>届 第一次六校联考）</a:t>
            </a:r>
            <a:r>
              <a:rPr lang="en-US" altLang="zh-CN" sz="2800" dirty="0" smtClean="0">
                <a:latin typeface="Times New Roman" panose="02020603050405020304" pitchFamily="18" charset="0"/>
                <a:cs typeface="Times New Roman" panose="02020603050405020304" pitchFamily="18" charset="0"/>
              </a:rPr>
              <a:t>8.12</a:t>
            </a:r>
            <a:r>
              <a:rPr lang="zh-CN" altLang="zh-CN" sz="2800" dirty="0">
                <a:latin typeface="Times New Roman" panose="02020603050405020304" pitchFamily="18" charset="0"/>
                <a:cs typeface="Times New Roman" panose="02020603050405020304" pitchFamily="18" charset="0"/>
              </a:rPr>
              <a:t>天津港特大爆炸事故现场有</a:t>
            </a:r>
            <a:r>
              <a:rPr lang="en-US" altLang="zh-CN" sz="2800" dirty="0">
                <a:latin typeface="Times New Roman" panose="02020603050405020304" pitchFamily="18" charset="0"/>
                <a:cs typeface="Times New Roman" panose="02020603050405020304" pitchFamily="18" charset="0"/>
              </a:rPr>
              <a:t>700</a:t>
            </a:r>
            <a:r>
              <a:rPr lang="zh-CN" altLang="zh-CN" sz="2800" dirty="0">
                <a:latin typeface="Times New Roman" panose="02020603050405020304" pitchFamily="18" charset="0"/>
                <a:cs typeface="Times New Roman" panose="02020603050405020304" pitchFamily="18" charset="0"/>
              </a:rPr>
              <a:t>吨</a:t>
            </a:r>
            <a:r>
              <a:rPr lang="zh-CN" altLang="zh-CN" sz="2800" dirty="0" smtClean="0">
                <a:latin typeface="Times New Roman" panose="02020603050405020304" pitchFamily="18" charset="0"/>
                <a:cs typeface="Times New Roman" panose="02020603050405020304" pitchFamily="18" charset="0"/>
              </a:rPr>
              <a:t>左右</a:t>
            </a:r>
            <a:endParaRPr lang="en-US" altLang="zh-CN" sz="2800" dirty="0" smtClean="0">
              <a:latin typeface="Times New Roman" panose="02020603050405020304" pitchFamily="18" charset="0"/>
              <a:cs typeface="Times New Roman" panose="02020603050405020304" pitchFamily="18" charset="0"/>
            </a:endParaRPr>
          </a:p>
          <a:p>
            <a:pPr>
              <a:lnSpc>
                <a:spcPct val="150000"/>
              </a:lnSpc>
            </a:pPr>
            <a:r>
              <a:rPr lang="zh-CN" altLang="zh-CN" sz="2800" dirty="0">
                <a:solidFill>
                  <a:srgbClr val="FF0000"/>
                </a:solidFill>
                <a:latin typeface="Times New Roman" panose="02020603050405020304" pitchFamily="18" charset="0"/>
                <a:cs typeface="Times New Roman" panose="02020603050405020304" pitchFamily="18" charset="0"/>
              </a:rPr>
              <a:t>氰化钠</a:t>
            </a:r>
            <a:r>
              <a:rPr lang="zh-CN"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氰化钠剧毒。有少量因爆炸冲击发生泄漏。这些泄露的氰化钠可通过喷洒氧化剂双氧水的方式来处理，以减轻污染。</a:t>
            </a:r>
          </a:p>
          <a:p>
            <a:pPr>
              <a:lnSpc>
                <a:spcPct val="150000"/>
              </a:lnSpc>
            </a:pPr>
            <a:r>
              <a:rPr lang="en-US" altLang="zh-CN" sz="2800" dirty="0">
                <a:solidFill>
                  <a:srgbClr val="0000FF"/>
                </a:solidFill>
                <a:latin typeface="Times New Roman" panose="02020603050405020304" pitchFamily="18" charset="0"/>
                <a:cs typeface="Times New Roman" panose="02020603050405020304" pitchFamily="18" charset="0"/>
              </a:rPr>
              <a:t>(1) </a:t>
            </a:r>
            <a:r>
              <a:rPr lang="zh-CN" altLang="en-US" sz="2800" dirty="0" smtClean="0">
                <a:solidFill>
                  <a:srgbClr val="0000FF"/>
                </a:solidFill>
                <a:latin typeface="Times New Roman" panose="02020603050405020304" pitchFamily="18" charset="0"/>
                <a:cs typeface="Times New Roman" panose="02020603050405020304" pitchFamily="18" charset="0"/>
              </a:rPr>
              <a:t>在</a:t>
            </a:r>
            <a:r>
              <a:rPr lang="zh-CN" altLang="zh-CN" sz="2800" dirty="0" smtClean="0">
                <a:solidFill>
                  <a:srgbClr val="0000FF"/>
                </a:solidFill>
                <a:latin typeface="Times New Roman" panose="02020603050405020304" pitchFamily="18" charset="0"/>
                <a:cs typeface="Times New Roman" panose="02020603050405020304" pitchFamily="18" charset="0"/>
              </a:rPr>
              <a:t>偏</a:t>
            </a:r>
            <a:r>
              <a:rPr lang="zh-CN" altLang="zh-CN" sz="2800" dirty="0">
                <a:solidFill>
                  <a:srgbClr val="0000FF"/>
                </a:solidFill>
                <a:latin typeface="Times New Roman" panose="02020603050405020304" pitchFamily="18" charset="0"/>
                <a:cs typeface="Times New Roman" panose="02020603050405020304" pitchFamily="18" charset="0"/>
              </a:rPr>
              <a:t>碱性条件下，氰化钠溶液的</a:t>
            </a:r>
            <a:r>
              <a:rPr lang="en-US" altLang="zh-CN" sz="2800" dirty="0" smtClean="0">
                <a:solidFill>
                  <a:srgbClr val="FF0000"/>
                </a:solidFill>
                <a:latin typeface="Times New Roman" panose="02020603050405020304" pitchFamily="18" charset="0"/>
                <a:cs typeface="Times New Roman" panose="02020603050405020304" pitchFamily="18" charset="0"/>
              </a:rPr>
              <a:t>CN</a:t>
            </a:r>
            <a:r>
              <a:rPr lang="zh-CN" altLang="zh-CN" sz="2800" baseline="30000" dirty="0" smtClean="0">
                <a:solidFill>
                  <a:srgbClr val="FF0000"/>
                </a:solidFill>
                <a:latin typeface="Times New Roman" panose="02020603050405020304" pitchFamily="18" charset="0"/>
                <a:cs typeface="Times New Roman" panose="02020603050405020304" pitchFamily="18" charset="0"/>
              </a:rPr>
              <a:t>﹣</a:t>
            </a:r>
            <a:r>
              <a:rPr lang="zh-CN" altLang="zh-CN" sz="2800" dirty="0" smtClean="0">
                <a:solidFill>
                  <a:srgbClr val="FF0000"/>
                </a:solidFill>
                <a:latin typeface="Times New Roman" panose="02020603050405020304" pitchFamily="18" charset="0"/>
                <a:cs typeface="Times New Roman" panose="02020603050405020304" pitchFamily="18" charset="0"/>
              </a:rPr>
              <a:t>被</a:t>
            </a:r>
            <a:r>
              <a:rPr lang="zh-CN" altLang="zh-CN" sz="2800" dirty="0">
                <a:solidFill>
                  <a:srgbClr val="FF0000"/>
                </a:solidFill>
                <a:latin typeface="Times New Roman" panose="02020603050405020304" pitchFamily="18" charset="0"/>
                <a:cs typeface="Times New Roman" panose="02020603050405020304" pitchFamily="18" charset="0"/>
              </a:rPr>
              <a:t>双氧水氧化为</a:t>
            </a:r>
            <a:r>
              <a:rPr lang="en-US" altLang="zh-CN" sz="2800" dirty="0">
                <a:solidFill>
                  <a:srgbClr val="FF0000"/>
                </a:solidFill>
                <a:latin typeface="Times New Roman" panose="02020603050405020304" pitchFamily="18" charset="0"/>
                <a:cs typeface="Times New Roman" panose="02020603050405020304" pitchFamily="18" charset="0"/>
              </a:rPr>
              <a:t>HCO</a:t>
            </a:r>
            <a:r>
              <a:rPr lang="en-US" altLang="zh-CN" sz="2800" baseline="-25000" dirty="0">
                <a:solidFill>
                  <a:srgbClr val="FF0000"/>
                </a:solidFill>
                <a:latin typeface="Times New Roman" panose="02020603050405020304" pitchFamily="18" charset="0"/>
                <a:cs typeface="Times New Roman" panose="02020603050405020304" pitchFamily="18" charset="0"/>
              </a:rPr>
              <a:t>3</a:t>
            </a:r>
            <a:r>
              <a:rPr lang="zh-CN" altLang="zh-CN" sz="2800" baseline="30000" dirty="0">
                <a:solidFill>
                  <a:srgbClr val="FF0000"/>
                </a:solidFill>
                <a:latin typeface="Times New Roman" panose="02020603050405020304" pitchFamily="18" charset="0"/>
                <a:cs typeface="Times New Roman" panose="02020603050405020304" pitchFamily="18" charset="0"/>
              </a:rPr>
              <a:t>﹣</a:t>
            </a:r>
            <a:r>
              <a:rPr lang="zh-CN" altLang="zh-CN" sz="2800" dirty="0">
                <a:solidFill>
                  <a:srgbClr val="0000FF"/>
                </a:solidFill>
                <a:latin typeface="Times New Roman" panose="02020603050405020304" pitchFamily="18" charset="0"/>
                <a:cs typeface="Times New Roman" panose="02020603050405020304" pitchFamily="18" charset="0"/>
              </a:rPr>
              <a:t>，同时放出</a:t>
            </a:r>
            <a:r>
              <a:rPr lang="en-US" altLang="zh-CN" sz="2800" dirty="0">
                <a:solidFill>
                  <a:srgbClr val="0000FF"/>
                </a:solidFill>
                <a:latin typeface="Times New Roman" panose="02020603050405020304" pitchFamily="18" charset="0"/>
                <a:cs typeface="Times New Roman" panose="02020603050405020304" pitchFamily="18" charset="0"/>
              </a:rPr>
              <a:t>NH</a:t>
            </a:r>
            <a:r>
              <a:rPr lang="en-US" altLang="zh-CN" sz="2800" baseline="-25000" dirty="0">
                <a:solidFill>
                  <a:srgbClr val="0000FF"/>
                </a:solidFill>
                <a:latin typeface="Times New Roman" panose="02020603050405020304" pitchFamily="18" charset="0"/>
                <a:cs typeface="Times New Roman" panose="02020603050405020304" pitchFamily="18" charset="0"/>
              </a:rPr>
              <a:t>3</a:t>
            </a:r>
            <a:r>
              <a:rPr lang="zh-CN" altLang="zh-CN" sz="2800" dirty="0">
                <a:solidFill>
                  <a:srgbClr val="0000FF"/>
                </a:solidFill>
                <a:latin typeface="Times New Roman" panose="02020603050405020304" pitchFamily="18" charset="0"/>
                <a:cs typeface="Times New Roman" panose="02020603050405020304" pitchFamily="18" charset="0"/>
              </a:rPr>
              <a:t>，该反应的离子方程式</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a:solidFill>
                  <a:srgbClr val="0000FF"/>
                </a:solidFill>
                <a:latin typeface="Times New Roman" panose="02020603050405020304" pitchFamily="18" charset="0"/>
                <a:cs typeface="Times New Roman" panose="02020603050405020304" pitchFamily="18" charset="0"/>
              </a:rPr>
              <a:t> </a:t>
            </a:r>
            <a:r>
              <a:rPr lang="en-US" altLang="zh-CN" sz="2800" dirty="0" smtClean="0">
                <a:latin typeface="Times New Roman" panose="02020603050405020304" pitchFamily="18" charset="0"/>
                <a:cs typeface="Times New Roman" panose="02020603050405020304" pitchFamily="18" charset="0"/>
              </a:rPr>
              <a:t>_______________________________________</a:t>
            </a:r>
            <a:r>
              <a:rPr lang="zh-CN" altLang="zh-CN" sz="2800" dirty="0" smtClean="0">
                <a:latin typeface="Times New Roman" panose="02020603050405020304" pitchFamily="18" charset="0"/>
                <a:cs typeface="Times New Roman" panose="02020603050405020304" pitchFamily="18" charset="0"/>
              </a:rPr>
              <a:t>。</a:t>
            </a:r>
            <a:endParaRPr lang="zh-CN" altLang="zh-CN" sz="2800" dirty="0">
              <a:latin typeface="Times New Roman" panose="02020603050405020304" pitchFamily="18" charset="0"/>
              <a:cs typeface="Times New Roman" panose="02020603050405020304" pitchFamily="18" charset="0"/>
            </a:endParaRPr>
          </a:p>
        </p:txBody>
      </p:sp>
      <p:sp>
        <p:nvSpPr>
          <p:cNvPr id="3" name="矩形 2"/>
          <p:cNvSpPr/>
          <p:nvPr/>
        </p:nvSpPr>
        <p:spPr>
          <a:xfrm>
            <a:off x="46534" y="4221882"/>
            <a:ext cx="11953328" cy="2031325"/>
          </a:xfrm>
          <a:prstGeom prst="rect">
            <a:avLst/>
          </a:prstGeom>
        </p:spPr>
        <p:txBody>
          <a:bodyPr wrap="square">
            <a:spAutoFit/>
          </a:bodyPr>
          <a:lstStyle/>
          <a:p>
            <a:pPr>
              <a:lnSpc>
                <a:spcPct val="150000"/>
              </a:lnSpc>
            </a:pPr>
            <a:r>
              <a:rPr lang="en-US" altLang="zh-CN" sz="2800" dirty="0" smtClean="0">
                <a:latin typeface="Times New Roman" panose="02020603050405020304" pitchFamily="18" charset="0"/>
                <a:cs typeface="Times New Roman" panose="02020603050405020304" pitchFamily="18" charset="0"/>
              </a:rPr>
              <a:t>(</a:t>
            </a:r>
            <a:r>
              <a:rPr lang="zh-CN" altLang="en-US" sz="2800" dirty="0" smtClean="0">
                <a:latin typeface="Times New Roman" panose="02020603050405020304" pitchFamily="18" charset="0"/>
                <a:cs typeface="Times New Roman" panose="02020603050405020304" pitchFamily="18" charset="0"/>
              </a:rPr>
              <a:t>河南高考模拟</a:t>
            </a:r>
            <a:r>
              <a:rPr lang="en-US"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为了研究所制得的漂白粉的化学性质，</a:t>
            </a:r>
            <a:r>
              <a:rPr lang="zh-CN" altLang="zh-CN" sz="2800" dirty="0">
                <a:solidFill>
                  <a:srgbClr val="0000FF"/>
                </a:solidFill>
                <a:latin typeface="Times New Roman" panose="02020603050405020304" pitchFamily="18" charset="0"/>
                <a:cs typeface="Times New Roman" panose="02020603050405020304" pitchFamily="18" charset="0"/>
              </a:rPr>
              <a:t>某同学把少量漂白粉投入淡绿色的</a:t>
            </a:r>
            <a:r>
              <a:rPr lang="en-US" altLang="zh-CN" sz="2800" dirty="0">
                <a:solidFill>
                  <a:srgbClr val="0000FF"/>
                </a:solidFill>
                <a:latin typeface="Times New Roman" panose="02020603050405020304" pitchFamily="18" charset="0"/>
                <a:cs typeface="Times New Roman" panose="02020603050405020304" pitchFamily="18" charset="0"/>
              </a:rPr>
              <a:t>FeCl</a:t>
            </a:r>
            <a:r>
              <a:rPr lang="en-US" altLang="zh-CN" sz="2800" baseline="-25000" dirty="0">
                <a:solidFill>
                  <a:srgbClr val="0000FF"/>
                </a:solidFill>
                <a:latin typeface="Times New Roman" panose="02020603050405020304" pitchFamily="18" charset="0"/>
                <a:cs typeface="Times New Roman" panose="02020603050405020304" pitchFamily="18" charset="0"/>
              </a:rPr>
              <a:t>2</a:t>
            </a:r>
            <a:r>
              <a:rPr lang="zh-CN" altLang="zh-CN" sz="2800" dirty="0">
                <a:solidFill>
                  <a:srgbClr val="0000FF"/>
                </a:solidFill>
                <a:latin typeface="Times New Roman" panose="02020603050405020304" pitchFamily="18" charset="0"/>
                <a:cs typeface="Times New Roman" panose="02020603050405020304" pitchFamily="18" charset="0"/>
              </a:rPr>
              <a:t>溶液中，溶液变成棕黄色，且有红褐色沉淀生成，反应的离子方程式为</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_____________________________________</a:t>
            </a:r>
            <a:r>
              <a:rPr lang="en-US" altLang="zh-CN" sz="2800" dirty="0">
                <a:latin typeface="Times New Roman" panose="02020603050405020304" pitchFamily="18" charset="0"/>
                <a:cs typeface="Times New Roman" panose="02020603050405020304" pitchFamily="18" charset="0"/>
              </a:rPr>
              <a:t>__</a:t>
            </a:r>
            <a:r>
              <a:rPr lang="en-US" altLang="zh-CN" sz="2800" dirty="0" smtClean="0">
                <a:latin typeface="Times New Roman" panose="02020603050405020304" pitchFamily="18" charset="0"/>
                <a:cs typeface="Times New Roman" panose="02020603050405020304" pitchFamily="18" charset="0"/>
              </a:rPr>
              <a:t>___________</a:t>
            </a:r>
            <a:r>
              <a:rPr lang="zh-CN" altLang="zh-CN" sz="2800" dirty="0">
                <a:latin typeface="Times New Roman" panose="02020603050405020304" pitchFamily="18" charset="0"/>
                <a:cs typeface="Times New Roman" panose="02020603050405020304" pitchFamily="18" charset="0"/>
              </a:rPr>
              <a:t>。</a:t>
            </a:r>
          </a:p>
        </p:txBody>
      </p:sp>
      <p:sp>
        <p:nvSpPr>
          <p:cNvPr id="4" name="矩形 3"/>
          <p:cNvSpPr/>
          <p:nvPr/>
        </p:nvSpPr>
        <p:spPr>
          <a:xfrm>
            <a:off x="46534" y="-26590"/>
            <a:ext cx="8012130" cy="690574"/>
          </a:xfrm>
          <a:prstGeom prst="rect">
            <a:avLst/>
          </a:prstGeom>
        </p:spPr>
        <p:txBody>
          <a:bodyPr wrap="none">
            <a:spAutoFit/>
          </a:bodyPr>
          <a:lstStyle/>
          <a:p>
            <a:pPr algn="just">
              <a:lnSpc>
                <a:spcPts val="5500"/>
              </a:lnSpc>
              <a:spcAft>
                <a:spcPts val="0"/>
              </a:spcAft>
            </a:pPr>
            <a:r>
              <a:rPr lang="zh-CN" altLang="zh-CN" sz="3200" b="1" kern="100" dirty="0">
                <a:solidFill>
                  <a:srgbClr val="0000FF"/>
                </a:solidFill>
                <a:latin typeface="Times New Roman"/>
                <a:cs typeface="Times New Roman"/>
              </a:rPr>
              <a:t>题组四　信息型氧化还原反应方程式的书写</a:t>
            </a:r>
            <a:endParaRPr lang="zh-CN" altLang="zh-CN" sz="1100" kern="100" dirty="0">
              <a:latin typeface="宋体"/>
              <a:cs typeface="Courier New"/>
            </a:endParaRPr>
          </a:p>
        </p:txBody>
      </p:sp>
      <p:sp>
        <p:nvSpPr>
          <p:cNvPr id="5" name="矩形 4"/>
          <p:cNvSpPr/>
          <p:nvPr/>
        </p:nvSpPr>
        <p:spPr>
          <a:xfrm>
            <a:off x="7638196" y="108715"/>
            <a:ext cx="2646878" cy="584775"/>
          </a:xfrm>
          <a:prstGeom prst="rect">
            <a:avLst/>
          </a:prstGeom>
        </p:spPr>
        <p:txBody>
          <a:bodyPr wrap="none">
            <a:spAutoFit/>
          </a:bodyPr>
          <a:lstStyle/>
          <a:p>
            <a:r>
              <a:rPr lang="zh-CN" altLang="en-US" sz="3200" b="1" dirty="0" smtClean="0">
                <a:solidFill>
                  <a:srgbClr val="FF0000"/>
                </a:solidFill>
                <a:latin typeface="Times New Roman" panose="02020603050405020304" pitchFamily="18" charset="0"/>
                <a:cs typeface="Times New Roman" panose="02020603050405020304" pitchFamily="18" charset="0"/>
              </a:rPr>
              <a:t>（补充练习）</a:t>
            </a:r>
            <a:endParaRPr lang="zh-CN" altLang="en-US" sz="3200" b="1" dirty="0"/>
          </a:p>
        </p:txBody>
      </p:sp>
      <p:sp>
        <p:nvSpPr>
          <p:cNvPr id="6" name="矩形 5"/>
          <p:cNvSpPr/>
          <p:nvPr/>
        </p:nvSpPr>
        <p:spPr>
          <a:xfrm>
            <a:off x="5231110" y="3277067"/>
            <a:ext cx="6442789" cy="584775"/>
          </a:xfrm>
          <a:prstGeom prst="rect">
            <a:avLst/>
          </a:prstGeom>
        </p:spPr>
        <p:txBody>
          <a:bodyPr wrap="none">
            <a:spAutoFit/>
          </a:bodyPr>
          <a:lstStyle/>
          <a:p>
            <a:r>
              <a:rPr lang="en-US" altLang="zh-CN" sz="3200" b="1" dirty="0">
                <a:solidFill>
                  <a:srgbClr val="FF0000"/>
                </a:solidFill>
                <a:latin typeface="Times New Roman" panose="02020603050405020304" pitchFamily="18" charset="0"/>
                <a:cs typeface="Times New Roman" panose="02020603050405020304" pitchFamily="18" charset="0"/>
              </a:rPr>
              <a:t>CN</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r>
              <a:rPr lang="en-US" altLang="zh-CN" sz="3200" b="1" dirty="0">
                <a:solidFill>
                  <a:srgbClr val="FF0000"/>
                </a:solidFill>
                <a:latin typeface="Times New Roman" panose="02020603050405020304" pitchFamily="18" charset="0"/>
                <a:cs typeface="Times New Roman" panose="02020603050405020304" pitchFamily="18" charset="0"/>
              </a:rPr>
              <a:t>+</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O==NH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3200" b="1" dirty="0">
                <a:solidFill>
                  <a:srgbClr val="FF0000"/>
                </a:solidFill>
                <a:latin typeface="Times New Roman" panose="02020603050405020304" pitchFamily="18" charset="0"/>
                <a:cs typeface="Times New Roman" panose="02020603050405020304" pitchFamily="18" charset="0"/>
              </a:rPr>
              <a:t>↑+HCO</a:t>
            </a:r>
            <a:r>
              <a:rPr lang="en-US" altLang="zh-CN" sz="3200" b="1" baseline="-25000" dirty="0">
                <a:solidFill>
                  <a:srgbClr val="FF0000"/>
                </a:solidFill>
                <a:latin typeface="Times New Roman" panose="02020603050405020304" pitchFamily="18" charset="0"/>
                <a:cs typeface="Times New Roman" panose="02020603050405020304" pitchFamily="18" charset="0"/>
              </a:rPr>
              <a:t>3</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
        <p:nvSpPr>
          <p:cNvPr id="7" name="矩形 6"/>
          <p:cNvSpPr/>
          <p:nvPr/>
        </p:nvSpPr>
        <p:spPr>
          <a:xfrm>
            <a:off x="3142878" y="5581526"/>
            <a:ext cx="8352928" cy="523220"/>
          </a:xfrm>
          <a:prstGeom prst="rect">
            <a:avLst/>
          </a:prstGeom>
        </p:spPr>
        <p:txBody>
          <a:bodyPr wrap="square">
            <a:spAutoFit/>
          </a:bodyPr>
          <a:lstStyle/>
          <a:p>
            <a:r>
              <a:rPr lang="en-US" altLang="zh-CN" sz="2800" b="1" dirty="0">
                <a:solidFill>
                  <a:srgbClr val="FF0000"/>
                </a:solidFill>
                <a:latin typeface="Times New Roman" panose="02020603050405020304" pitchFamily="18" charset="0"/>
                <a:cs typeface="Times New Roman" panose="02020603050405020304" pitchFamily="18" charset="0"/>
              </a:rPr>
              <a:t>6Fe</a:t>
            </a:r>
            <a:r>
              <a:rPr lang="en-US" altLang="zh-CN" sz="2800" b="1" baseline="30000" dirty="0">
                <a:solidFill>
                  <a:srgbClr val="FF0000"/>
                </a:solidFill>
                <a:latin typeface="Times New Roman" panose="02020603050405020304" pitchFamily="18" charset="0"/>
                <a:cs typeface="Times New Roman" panose="02020603050405020304" pitchFamily="18" charset="0"/>
              </a:rPr>
              <a:t>2</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3ClO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3H</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en-US" altLang="zh-CN" sz="2800" b="1" dirty="0">
                <a:solidFill>
                  <a:srgbClr val="FF0000"/>
                </a:solidFill>
                <a:latin typeface="Times New Roman" panose="02020603050405020304" pitchFamily="18" charset="0"/>
                <a:cs typeface="Times New Roman" panose="02020603050405020304" pitchFamily="18" charset="0"/>
              </a:rPr>
              <a:t>O===2Fe(OH)</a:t>
            </a:r>
            <a:r>
              <a:rPr lang="en-US" altLang="zh-CN" sz="2800" b="1" baseline="-25000" dirty="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4Fe</a:t>
            </a:r>
            <a:r>
              <a:rPr lang="en-US" altLang="zh-CN" sz="2800" b="1" baseline="30000" dirty="0">
                <a:solidFill>
                  <a:srgbClr val="FF0000"/>
                </a:solidFill>
                <a:latin typeface="Times New Roman" panose="02020603050405020304" pitchFamily="18" charset="0"/>
                <a:cs typeface="Times New Roman" panose="02020603050405020304" pitchFamily="18" charset="0"/>
              </a:rPr>
              <a:t>3</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
        <p:nvSpPr>
          <p:cNvPr id="8" name="矩形 7"/>
          <p:cNvSpPr/>
          <p:nvPr/>
        </p:nvSpPr>
        <p:spPr>
          <a:xfrm>
            <a:off x="2998862" y="6098282"/>
            <a:ext cx="8784976"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2</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OH</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dirty="0" smtClean="0">
                <a:solidFill>
                  <a:srgbClr val="FF0000"/>
                </a:solidFill>
                <a:latin typeface="Times New Roman" panose="02020603050405020304" pitchFamily="18" charset="0"/>
                <a:cs typeface="Times New Roman" panose="02020603050405020304" pitchFamily="18" charset="0"/>
              </a:rPr>
              <a:t>O===Fe(OH)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3</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8494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arn(inVertical)">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barn(inVertical)">
                                      <p:cBhvr>
                                        <p:cTn id="3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3"/>
          <p:cNvSpPr txBox="1"/>
          <p:nvPr/>
        </p:nvSpPr>
        <p:spPr bwMode="auto">
          <a:xfrm>
            <a:off x="1786301" y="-11575"/>
            <a:ext cx="1933969" cy="615529"/>
          </a:xfrm>
          <a:prstGeom prst="rect">
            <a:avLst/>
          </a:prstGeom>
          <a:noFill/>
        </p:spPr>
        <p:txBody>
          <a:bodyPr lIns="121898" tIns="60948" rIns="121898" bIns="60948">
            <a:spAutoFit/>
          </a:bodyPr>
          <a:lstStyle>
            <a:lvl1pPr>
              <a:defRPr>
                <a:solidFill>
                  <a:schemeClr val="tx1"/>
                </a:solidFill>
                <a:latin typeface="Arial" charset="0"/>
                <a:ea typeface="微软雅黑"/>
                <a:cs typeface="微软雅黑"/>
              </a:defRPr>
            </a:lvl1pPr>
            <a:lvl2pPr marL="742950" indent="-285750">
              <a:defRPr>
                <a:solidFill>
                  <a:schemeClr val="tx1"/>
                </a:solidFill>
                <a:latin typeface="Arial" charset="0"/>
                <a:ea typeface="微软雅黑"/>
                <a:cs typeface="微软雅黑"/>
              </a:defRPr>
            </a:lvl2pPr>
            <a:lvl3pPr marL="1143000" indent="-228600">
              <a:defRPr>
                <a:solidFill>
                  <a:schemeClr val="tx1"/>
                </a:solidFill>
                <a:latin typeface="Arial" charset="0"/>
                <a:ea typeface="微软雅黑"/>
                <a:cs typeface="微软雅黑"/>
              </a:defRPr>
            </a:lvl3pPr>
            <a:lvl4pPr marL="1600200" indent="-228600">
              <a:defRPr>
                <a:solidFill>
                  <a:schemeClr val="tx1"/>
                </a:solidFill>
                <a:latin typeface="Arial" charset="0"/>
                <a:ea typeface="微软雅黑"/>
                <a:cs typeface="微软雅黑"/>
              </a:defRPr>
            </a:lvl4pPr>
            <a:lvl5pPr marL="2057400" indent="-228600">
              <a:defRPr>
                <a:solidFill>
                  <a:schemeClr val="tx1"/>
                </a:solidFill>
                <a:latin typeface="Arial" charset="0"/>
                <a:ea typeface="微软雅黑"/>
                <a:cs typeface="微软雅黑"/>
              </a:defRPr>
            </a:lvl5pPr>
            <a:lvl6pPr marL="2514600" indent="-228600" fontAlgn="base">
              <a:spcBef>
                <a:spcPct val="0"/>
              </a:spcBef>
              <a:spcAft>
                <a:spcPct val="0"/>
              </a:spcAft>
              <a:defRPr>
                <a:solidFill>
                  <a:schemeClr val="tx1"/>
                </a:solidFill>
                <a:latin typeface="Arial" charset="0"/>
                <a:ea typeface="微软雅黑"/>
                <a:cs typeface="微软雅黑"/>
              </a:defRPr>
            </a:lvl6pPr>
            <a:lvl7pPr marL="2971800" indent="-228600" fontAlgn="base">
              <a:spcBef>
                <a:spcPct val="0"/>
              </a:spcBef>
              <a:spcAft>
                <a:spcPct val="0"/>
              </a:spcAft>
              <a:defRPr>
                <a:solidFill>
                  <a:schemeClr val="tx1"/>
                </a:solidFill>
                <a:latin typeface="Arial" charset="0"/>
                <a:ea typeface="微软雅黑"/>
                <a:cs typeface="微软雅黑"/>
              </a:defRPr>
            </a:lvl7pPr>
            <a:lvl8pPr marL="3429000" indent="-228600" fontAlgn="base">
              <a:spcBef>
                <a:spcPct val="0"/>
              </a:spcBef>
              <a:spcAft>
                <a:spcPct val="0"/>
              </a:spcAft>
              <a:defRPr>
                <a:solidFill>
                  <a:schemeClr val="tx1"/>
                </a:solidFill>
                <a:latin typeface="Arial" charset="0"/>
                <a:ea typeface="微软雅黑"/>
                <a:cs typeface="微软雅黑"/>
              </a:defRPr>
            </a:lvl8pPr>
            <a:lvl9pPr marL="3886200" indent="-228600" fontAlgn="base">
              <a:spcBef>
                <a:spcPct val="0"/>
              </a:spcBef>
              <a:spcAft>
                <a:spcPct val="0"/>
              </a:spcAft>
              <a:defRPr>
                <a:solidFill>
                  <a:schemeClr val="tx1"/>
                </a:solidFill>
                <a:latin typeface="Arial" charset="0"/>
                <a:ea typeface="微软雅黑"/>
                <a:cs typeface="微软雅黑"/>
              </a:defRPr>
            </a:lvl9pPr>
          </a:lstStyle>
          <a:p>
            <a:pPr lvl="0"/>
            <a:r>
              <a:rPr lang="zh-CN" altLang="en-US" sz="3200" b="1" dirty="0" smtClean="0">
                <a:solidFill>
                  <a:schemeClr val="bg1"/>
                </a:solidFill>
                <a:latin typeface="+mj-ea"/>
                <a:ea typeface="+mj-ea"/>
                <a:cs typeface="+mn-cs"/>
              </a:rPr>
              <a:t>解题技巧</a:t>
            </a:r>
            <a:endParaRPr lang="zh-CN" altLang="en-US" sz="3200" b="1" dirty="0">
              <a:solidFill>
                <a:schemeClr val="bg1"/>
              </a:solidFill>
              <a:latin typeface="+mj-ea"/>
              <a:ea typeface="+mj-ea"/>
              <a:cs typeface="+mn-cs"/>
            </a:endParaRPr>
          </a:p>
        </p:txBody>
      </p:sp>
      <p:sp>
        <p:nvSpPr>
          <p:cNvPr id="4" name="矩形 3"/>
          <p:cNvSpPr/>
          <p:nvPr/>
        </p:nvSpPr>
        <p:spPr>
          <a:xfrm>
            <a:off x="172116" y="595774"/>
            <a:ext cx="11805036" cy="5968301"/>
          </a:xfrm>
          <a:prstGeom prst="rect">
            <a:avLst/>
          </a:prstGeom>
        </p:spPr>
        <p:txBody>
          <a:bodyPr>
            <a:spAutoFit/>
          </a:bodyPr>
          <a:lstStyle/>
          <a:p>
            <a:pPr algn="ctr">
              <a:lnSpc>
                <a:spcPts val="5500"/>
              </a:lnSpc>
              <a:tabLst>
                <a:tab pos="1890395" algn="l"/>
              </a:tabLst>
            </a:pPr>
            <a:r>
              <a:rPr lang="zh-CN" altLang="zh-CN" sz="2800" b="1" kern="100" dirty="0">
                <a:solidFill>
                  <a:srgbClr val="0000FF"/>
                </a:solidFill>
                <a:latin typeface="华文细黑" pitchFamily="2" charset="-122"/>
                <a:ea typeface="华文细黑" pitchFamily="2" charset="-122"/>
                <a:cs typeface="Times New Roman"/>
              </a:rPr>
              <a:t>配平的基本技能</a:t>
            </a: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全变从左边配：氧化剂、还原剂中某元素化合价全变的，一般从左边反应物着手配平。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自变从右边配：自身氧化还原反应</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包括分解、歧化</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一般从右边着手配平。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缺项配平法：先将得失电子数配平，再观察两边电荷。若反应物这边缺正电荷，一般加</a:t>
            </a: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，生成物一边加水；若反应物这边缺负电荷，一般加</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，生成物一边加水，然后进行两边电荷数配平。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当方程式中有多个缺项时，应根据化合价的变化找准氧化剂、还原剂、氧化产物、还原产物</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708120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209754"/>
            <a:ext cx="11733225" cy="6470978"/>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题组四　信息型氧化还原反应方程式的书写</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按要求书写方程式：</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已知某反应中反应物与生成物有：</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I</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和未知物</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某地污水中的有机污染物主要成分是三氯乙烯</a:t>
            </a:r>
            <a:r>
              <a:rPr lang="en-US" altLang="zh-CN" sz="2800" kern="100" dirty="0">
                <a:latin typeface="Times New Roman"/>
                <a:ea typeface="华文细黑"/>
                <a:cs typeface="Courier New"/>
              </a:rPr>
              <a:t>(C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HCl</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，向此污水中加入</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高锰酸钾的还原产物为</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溶液可将其中的三氯乙烯除去，氧化产物只有</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a:t>
            </a:r>
            <a:r>
              <a:rPr lang="en-US" altLang="zh-CN" sz="2800" kern="100" dirty="0">
                <a:latin typeface="Times New Roman"/>
                <a:ea typeface="华文细黑"/>
                <a:cs typeface="Courier New"/>
              </a:rPr>
              <a:t>______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04086" y="2989322"/>
            <a:ext cx="9391520"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2KIO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=K</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I</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dirty="0">
              <a:solidFill>
                <a:srgbClr val="FF0000"/>
              </a:solidFill>
              <a:effectLst/>
              <a:latin typeface="宋体"/>
              <a:cs typeface="Courier New"/>
            </a:endParaRPr>
          </a:p>
        </p:txBody>
      </p:sp>
      <p:sp>
        <p:nvSpPr>
          <p:cNvPr id="5" name="矩形 4"/>
          <p:cNvSpPr/>
          <p:nvPr/>
        </p:nvSpPr>
        <p:spPr>
          <a:xfrm>
            <a:off x="263446" y="5800090"/>
            <a:ext cx="8640072"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2KMnO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HCl</a:t>
            </a:r>
            <a:r>
              <a:rPr lang="en-US" altLang="zh-CN" sz="2800" b="1" kern="100" baseline="-25000" dirty="0">
                <a:solidFill>
                  <a:srgbClr val="FF0000"/>
                </a:solidFill>
                <a:latin typeface="Times New Roman"/>
                <a:ea typeface="华文细黑"/>
                <a:cs typeface="Courier New"/>
              </a:rPr>
              <a:t>3</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=2CO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2MnO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err="1">
                <a:solidFill>
                  <a:srgbClr val="FF0000"/>
                </a:solidFill>
                <a:latin typeface="Times New Roman"/>
                <a:ea typeface="华文细黑"/>
                <a:cs typeface="Courier New"/>
              </a:rPr>
              <a:t>HCl</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2KCl</a:t>
            </a:r>
            <a:endParaRPr lang="zh-CN" altLang="zh-CN" sz="2800" b="1" kern="100" dirty="0">
              <a:solidFill>
                <a:srgbClr val="FF0000"/>
              </a:solidFill>
              <a:effectLst/>
              <a:latin typeface="宋体"/>
              <a:cs typeface="Courier New"/>
            </a:endParaRPr>
          </a:p>
        </p:txBody>
      </p:sp>
      <p:sp>
        <p:nvSpPr>
          <p:cNvPr id="7" name="Rectangle 21">
            <a:hlinkClick r:id="rId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矩形 12"/>
          <p:cNvSpPr/>
          <p:nvPr/>
        </p:nvSpPr>
        <p:spPr>
          <a:xfrm>
            <a:off x="7880979" y="34678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8687494" y="3442494"/>
            <a:ext cx="484428"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5" name="矩形 14"/>
          <p:cNvSpPr/>
          <p:nvPr/>
        </p:nvSpPr>
        <p:spPr>
          <a:xfrm>
            <a:off x="8272275" y="34551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917307"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+7</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453811"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8" name="矩形 17"/>
          <p:cNvSpPr/>
          <p:nvPr/>
        </p:nvSpPr>
        <p:spPr>
          <a:xfrm>
            <a:off x="6235362" y="133950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+5</a:t>
            </a:r>
            <a:endParaRPr lang="zh-CN" altLang="zh-CN" sz="2800" b="1" kern="100" dirty="0">
              <a:solidFill>
                <a:srgbClr val="0000FF"/>
              </a:solidFill>
              <a:latin typeface="Times New Roman"/>
              <a:ea typeface="华文细黑"/>
              <a:cs typeface="Courier New"/>
            </a:endParaRPr>
          </a:p>
        </p:txBody>
      </p:sp>
      <p:sp>
        <p:nvSpPr>
          <p:cNvPr id="19" name="矩形 18"/>
          <p:cNvSpPr/>
          <p:nvPr/>
        </p:nvSpPr>
        <p:spPr>
          <a:xfrm>
            <a:off x="9016622" y="135816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21" name="矩形 20"/>
          <p:cNvSpPr/>
          <p:nvPr/>
        </p:nvSpPr>
        <p:spPr>
          <a:xfrm>
            <a:off x="10102944" y="1369523"/>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0</a:t>
            </a:r>
            <a:endParaRPr lang="zh-CN" altLang="zh-CN" sz="2800" b="1" kern="100" dirty="0">
              <a:solidFill>
                <a:srgbClr val="0000FF"/>
              </a:solidFill>
              <a:latin typeface="Times New Roman"/>
              <a:ea typeface="华文细黑"/>
              <a:cs typeface="Courier New"/>
            </a:endParaRPr>
          </a:p>
        </p:txBody>
      </p:sp>
      <p:sp>
        <p:nvSpPr>
          <p:cNvPr id="22" name="矩形 21"/>
          <p:cNvSpPr/>
          <p:nvPr/>
        </p:nvSpPr>
        <p:spPr>
          <a:xfrm>
            <a:off x="7655237" y="13489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+4</a:t>
            </a:r>
            <a:endParaRPr lang="zh-CN" altLang="zh-CN" sz="2800" b="1" kern="100" dirty="0">
              <a:solidFill>
                <a:srgbClr val="0000FF"/>
              </a:solidFill>
              <a:latin typeface="Times New Roman"/>
              <a:ea typeface="华文细黑"/>
              <a:cs typeface="Courier New"/>
            </a:endParaRP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blinds(horizontal)">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blinds(horizontal)">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down)">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down)">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down)">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down)">
                                      <p:cBhvr>
                                        <p:cTn id="47" dur="500"/>
                                        <p:tgtEl>
                                          <p:spTgt spid="1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down)">
                                      <p:cBhvr>
                                        <p:cTn id="52" dur="500"/>
                                        <p:tgtEl>
                                          <p:spTgt spid="17"/>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blinds(horizontal)">
                                      <p:cBhvr>
                                        <p:cTn id="5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13" grpId="0"/>
      <p:bldP spid="14" grpId="0"/>
      <p:bldP spid="15" grpId="0"/>
      <p:bldP spid="16" grpId="0"/>
      <p:bldP spid="17" grpId="0"/>
      <p:bldP spid="18" grpId="0"/>
      <p:bldP spid="19" grpId="0"/>
      <p:bldP spid="21" grpId="0"/>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06574" y="91718"/>
            <a:ext cx="11593288"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题</a:t>
            </a:r>
            <a:r>
              <a:rPr lang="zh-CN" altLang="zh-CN" sz="2800" b="1" kern="100" dirty="0">
                <a:solidFill>
                  <a:srgbClr val="0000FF"/>
                </a:solidFill>
                <a:latin typeface="Times New Roman"/>
                <a:cs typeface="Times New Roman"/>
              </a:rPr>
              <a:t>组三　缺项配平</a:t>
            </a:r>
            <a:r>
              <a:rPr lang="zh-CN" altLang="zh-CN" sz="2800" b="1" kern="100" dirty="0" smtClean="0">
                <a:solidFill>
                  <a:srgbClr val="0000FF"/>
                </a:solidFill>
                <a:latin typeface="Times New Roman"/>
                <a:cs typeface="Times New Roman"/>
              </a:rPr>
              <a:t>类</a:t>
            </a:r>
          </a:p>
          <a:p>
            <a:pPr algn="just">
              <a:lnSpc>
                <a:spcPct val="150000"/>
              </a:lnSpc>
              <a:spcAft>
                <a:spcPts val="0"/>
              </a:spcAft>
            </a:pPr>
            <a:r>
              <a:rPr lang="en-US" altLang="zh-CN" sz="2800" kern="100" dirty="0" smtClean="0">
                <a:latin typeface="Times New Roman"/>
                <a:ea typeface="华文细黑"/>
                <a:cs typeface="Courier New"/>
              </a:rPr>
              <a:t>3.(1)__</a:t>
            </a:r>
            <a:r>
              <a:rPr lang="en-US" altLang="zh-CN" sz="2800" kern="100" dirty="0" err="1" smtClean="0">
                <a:latin typeface="Times New Roman"/>
                <a:ea typeface="华文细黑"/>
                <a:cs typeface="Courier New"/>
              </a:rPr>
              <a:t>ClO</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__Fe(OH)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Cl</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(2)____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=____Mn</a:t>
            </a:r>
            <a:r>
              <a:rPr lang="en-US" altLang="zh-CN" sz="2800" kern="100" baseline="30000" dirty="0" smtClean="0">
                <a:latin typeface="Times New Roman"/>
                <a:ea typeface="华文细黑"/>
                <a:cs typeface="Courier New"/>
              </a:rPr>
              <a:t>2</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____O</a:t>
            </a:r>
            <a:r>
              <a:rPr lang="en-US" altLang="zh-CN" sz="2800" kern="100" baseline="-25000" dirty="0" smtClean="0">
                <a:latin typeface="Times New Roman"/>
                <a:ea typeface="华文细黑"/>
                <a:cs typeface="Courier New"/>
              </a:rPr>
              <a:t>2</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p>
          <a:p>
            <a:pPr algn="just">
              <a:lnSpc>
                <a:spcPct val="150000"/>
              </a:lnSpc>
              <a:spcAft>
                <a:spcPts val="0"/>
              </a:spcAft>
            </a:pPr>
            <a:r>
              <a:rPr lang="en-US" altLang="zh-CN" sz="2800" kern="100" dirty="0" smtClean="0">
                <a:latin typeface="Times New Roman"/>
                <a:ea typeface="华文细黑"/>
                <a:cs typeface="Courier New"/>
              </a:rPr>
              <a:t>(3)</a:t>
            </a:r>
            <a:r>
              <a:rPr lang="zh-CN" altLang="zh-CN" sz="2800" kern="100" dirty="0" smtClean="0">
                <a:latin typeface="Times New Roman"/>
                <a:ea typeface="华文细黑"/>
                <a:cs typeface="Times New Roman"/>
              </a:rPr>
              <a:t>某高温还原法制备新型陶瓷氮化铝</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AlN</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的反应体系中的物质有：</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CO</a:t>
            </a:r>
            <a:r>
              <a:rPr lang="zh-CN" altLang="zh-CN" sz="2800" kern="100" dirty="0" smtClean="0">
                <a:latin typeface="Times New Roman"/>
                <a:ea typeface="华文细黑"/>
                <a:cs typeface="Times New Roman"/>
              </a:rPr>
              <a:t>。</a:t>
            </a:r>
            <a:endParaRPr lang="zh-CN" altLang="zh-CN" sz="1050" kern="100" dirty="0" smtClean="0">
              <a:latin typeface="宋体"/>
              <a:cs typeface="Courier New"/>
            </a:endParaRPr>
          </a:p>
          <a:p>
            <a:pPr algn="just">
              <a:lnSpc>
                <a:spcPct val="150000"/>
              </a:lnSpc>
              <a:spcAft>
                <a:spcPts val="0"/>
              </a:spcAft>
            </a:pPr>
            <a:r>
              <a:rPr lang="zh-CN" altLang="zh-CN" sz="2800" kern="100" dirty="0" smtClean="0">
                <a:latin typeface="Times New Roman"/>
                <a:ea typeface="华文细黑"/>
                <a:cs typeface="Times New Roman"/>
              </a:rPr>
              <a:t>请将</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之外的反应物与生成物分别填入以下空格内，并配平。</a:t>
            </a:r>
            <a:endParaRPr lang="zh-CN" altLang="zh-CN" sz="1050" kern="100" dirty="0">
              <a:latin typeface="宋体"/>
              <a:cs typeface="Courier New"/>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347007704"/>
              </p:ext>
            </p:extLst>
          </p:nvPr>
        </p:nvGraphicFramePr>
        <p:xfrm>
          <a:off x="8886546" y="831790"/>
          <a:ext cx="1220788" cy="700088"/>
        </p:xfrm>
        <a:graphic>
          <a:graphicData uri="http://schemas.openxmlformats.org/presentationml/2006/ole">
            <mc:AlternateContent xmlns:mc="http://schemas.openxmlformats.org/markup-compatibility/2006">
              <mc:Choice xmlns:v="urn:schemas-microsoft-com:vml" Requires="v">
                <p:oleObj spid="_x0000_s41502" name="文档" r:id="rId3" imgW="1220491" imgH="700585" progId="Word.Document.12">
                  <p:embed/>
                </p:oleObj>
              </mc:Choice>
              <mc:Fallback>
                <p:oleObj name="文档" r:id="rId3" imgW="1220491" imgH="700585" progId="Word.Document.12">
                  <p:embed/>
                  <p:pic>
                    <p:nvPicPr>
                      <p:cNvPr id="0" name=""/>
                      <p:cNvPicPr/>
                      <p:nvPr/>
                    </p:nvPicPr>
                    <p:blipFill>
                      <a:blip r:embed="rId4"/>
                      <a:stretch>
                        <a:fillRect/>
                      </a:stretch>
                    </p:blipFill>
                    <p:spPr>
                      <a:xfrm>
                        <a:off x="8886546" y="831790"/>
                        <a:ext cx="1220788" cy="700088"/>
                      </a:xfrm>
                      <a:prstGeom prst="rect">
                        <a:avLst/>
                      </a:prstGeom>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2358729008"/>
              </p:ext>
            </p:extLst>
          </p:nvPr>
        </p:nvGraphicFramePr>
        <p:xfrm>
          <a:off x="1837462" y="1520502"/>
          <a:ext cx="1220788" cy="700088"/>
        </p:xfrm>
        <a:graphic>
          <a:graphicData uri="http://schemas.openxmlformats.org/presentationml/2006/ole">
            <mc:AlternateContent xmlns:mc="http://schemas.openxmlformats.org/markup-compatibility/2006">
              <mc:Choice xmlns:v="urn:schemas-microsoft-com:vml" Requires="v">
                <p:oleObj spid="_x0000_s41503" name="文档" r:id="rId5" imgW="1220491" imgH="700225" progId="Word.Document.12">
                  <p:embed/>
                </p:oleObj>
              </mc:Choice>
              <mc:Fallback>
                <p:oleObj name="文档" r:id="rId5" imgW="1220491" imgH="700225" progId="Word.Document.12">
                  <p:embed/>
                  <p:pic>
                    <p:nvPicPr>
                      <p:cNvPr id="0" name=""/>
                      <p:cNvPicPr/>
                      <p:nvPr/>
                    </p:nvPicPr>
                    <p:blipFill>
                      <a:blip r:embed="rId6"/>
                      <a:stretch>
                        <a:fillRect/>
                      </a:stretch>
                    </p:blipFill>
                    <p:spPr>
                      <a:xfrm>
                        <a:off x="1837462" y="1520502"/>
                        <a:ext cx="1220788" cy="700088"/>
                      </a:xfrm>
                      <a:prstGeom prst="rect">
                        <a:avLst/>
                      </a:prstGeom>
                    </p:spPr>
                  </p:pic>
                </p:oleObj>
              </mc:Fallback>
            </mc:AlternateContent>
          </a:graphicData>
        </a:graphic>
      </p:graphicFrame>
      <p:graphicFrame>
        <p:nvGraphicFramePr>
          <p:cNvPr id="16" name="对象 15"/>
          <p:cNvGraphicFramePr>
            <a:graphicFrameLocks noChangeAspect="1"/>
          </p:cNvGraphicFramePr>
          <p:nvPr>
            <p:extLst>
              <p:ext uri="{D42A27DB-BD31-4B8C-83A1-F6EECF244321}">
                <p14:modId xmlns:p14="http://schemas.microsoft.com/office/powerpoint/2010/main" val="536894811"/>
              </p:ext>
            </p:extLst>
          </p:nvPr>
        </p:nvGraphicFramePr>
        <p:xfrm>
          <a:off x="555560" y="4052158"/>
          <a:ext cx="7956550" cy="954088"/>
        </p:xfrm>
        <a:graphic>
          <a:graphicData uri="http://schemas.openxmlformats.org/presentationml/2006/ole">
            <mc:AlternateContent xmlns:mc="http://schemas.openxmlformats.org/markup-compatibility/2006">
              <mc:Choice xmlns:v="urn:schemas-microsoft-com:vml" Requires="v">
                <p:oleObj spid="_x0000_s41504" name="文档" r:id="rId7" imgW="7957006" imgH="954695" progId="Word.Document.12">
                  <p:embed/>
                </p:oleObj>
              </mc:Choice>
              <mc:Fallback>
                <p:oleObj name="文档" r:id="rId7" imgW="7957006" imgH="954695" progId="Word.Document.12">
                  <p:embed/>
                  <p:pic>
                    <p:nvPicPr>
                      <p:cNvPr id="0" name=""/>
                      <p:cNvPicPr/>
                      <p:nvPr/>
                    </p:nvPicPr>
                    <p:blipFill>
                      <a:blip r:embed="rId8"/>
                      <a:stretch>
                        <a:fillRect/>
                      </a:stretch>
                    </p:blipFill>
                    <p:spPr>
                      <a:xfrm>
                        <a:off x="555560" y="4052158"/>
                        <a:ext cx="7956550" cy="954088"/>
                      </a:xfrm>
                      <a:prstGeom prst="rect">
                        <a:avLst/>
                      </a:prstGeom>
                    </p:spPr>
                  </p:pic>
                </p:oleObj>
              </mc:Fallback>
            </mc:AlternateContent>
          </a:graphicData>
        </a:graphic>
      </p:graphicFrame>
      <p:sp>
        <p:nvSpPr>
          <p:cNvPr id="17" name="矩形 16"/>
          <p:cNvSpPr/>
          <p:nvPr/>
        </p:nvSpPr>
        <p:spPr>
          <a:xfrm>
            <a:off x="123602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8" name="矩形 17"/>
          <p:cNvSpPr/>
          <p:nvPr/>
        </p:nvSpPr>
        <p:spPr>
          <a:xfrm>
            <a:off x="277267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9" name="矩形 18"/>
          <p:cNvSpPr/>
          <p:nvPr/>
        </p:nvSpPr>
        <p:spPr>
          <a:xfrm>
            <a:off x="4677174" y="853326"/>
            <a:ext cx="1160895" cy="523220"/>
          </a:xfrm>
          <a:prstGeom prst="rect">
            <a:avLst/>
          </a:prstGeom>
        </p:spPr>
        <p:txBody>
          <a:bodyPr wrap="none">
            <a:spAutoFit/>
          </a:bodyPr>
          <a:lstStyle/>
          <a:p>
            <a:r>
              <a:rPr lang="en-US" altLang="zh-CN" sz="2800" b="1" kern="100" dirty="0">
                <a:solidFill>
                  <a:srgbClr val="FF0000"/>
                </a:solidFill>
                <a:latin typeface="Times New Roman"/>
                <a:ea typeface="华文细黑"/>
              </a:rPr>
              <a:t>4OH</a:t>
            </a:r>
            <a:r>
              <a:rPr lang="zh-CN" altLang="zh-CN" sz="2800" b="1" kern="100" baseline="30000" dirty="0">
                <a:solidFill>
                  <a:srgbClr val="FF0000"/>
                </a:solidFill>
                <a:latin typeface="Times New Roman"/>
                <a:ea typeface="华文细黑"/>
                <a:cs typeface="Times New Roman"/>
              </a:rPr>
              <a:t>－</a:t>
            </a:r>
            <a:endParaRPr lang="zh-CN" altLang="en-US" sz="2800" b="1" kern="100" baseline="30000" dirty="0">
              <a:solidFill>
                <a:srgbClr val="FF0000"/>
              </a:solidFill>
              <a:latin typeface="Times New Roman"/>
              <a:ea typeface="华文细黑"/>
              <a:cs typeface="Times New Roman"/>
            </a:endParaRPr>
          </a:p>
        </p:txBody>
      </p:sp>
      <p:sp>
        <p:nvSpPr>
          <p:cNvPr id="20" name="矩形 19"/>
          <p:cNvSpPr/>
          <p:nvPr/>
        </p:nvSpPr>
        <p:spPr>
          <a:xfrm>
            <a:off x="6527254" y="86608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1" name="矩形 20"/>
          <p:cNvSpPr/>
          <p:nvPr/>
        </p:nvSpPr>
        <p:spPr>
          <a:xfrm>
            <a:off x="8152958" y="85332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2" name="矩形 21"/>
          <p:cNvSpPr/>
          <p:nvPr/>
        </p:nvSpPr>
        <p:spPr>
          <a:xfrm>
            <a:off x="10195500" y="884962"/>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113972" y="15000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4" name="矩形 23"/>
          <p:cNvSpPr/>
          <p:nvPr/>
        </p:nvSpPr>
        <p:spPr>
          <a:xfrm>
            <a:off x="3297054" y="151017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5" name="矩形 24"/>
          <p:cNvSpPr/>
          <p:nvPr/>
        </p:nvSpPr>
        <p:spPr>
          <a:xfrm>
            <a:off x="4944437" y="1491506"/>
            <a:ext cx="881973" cy="523220"/>
          </a:xfrm>
          <a:prstGeom prst="rect">
            <a:avLst/>
          </a:prstGeom>
        </p:spPr>
        <p:txBody>
          <a:bodyPr wrap="none">
            <a:spAutoFit/>
          </a:bodyPr>
          <a:lstStyle/>
          <a:p>
            <a:r>
              <a:rPr lang="en-US" altLang="zh-CN" sz="2800" b="1" kern="100" dirty="0">
                <a:solidFill>
                  <a:srgbClr val="FF0000"/>
                </a:solidFill>
                <a:latin typeface="Times New Roman"/>
                <a:ea typeface="华文细黑"/>
              </a:rPr>
              <a:t>6H</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26" name="矩形 25"/>
          <p:cNvSpPr/>
          <p:nvPr/>
        </p:nvSpPr>
        <p:spPr>
          <a:xfrm>
            <a:off x="6483171" y="149239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7" name="矩形 26"/>
          <p:cNvSpPr/>
          <p:nvPr/>
        </p:nvSpPr>
        <p:spPr>
          <a:xfrm>
            <a:off x="839530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8" name="矩形 27"/>
          <p:cNvSpPr/>
          <p:nvPr/>
        </p:nvSpPr>
        <p:spPr>
          <a:xfrm>
            <a:off x="1019737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29" name="矩形 28"/>
          <p:cNvSpPr/>
          <p:nvPr/>
        </p:nvSpPr>
        <p:spPr>
          <a:xfrm>
            <a:off x="433697" y="4579364"/>
            <a:ext cx="11364854"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根据氮元素、碳元素的化合价变化，</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是还原剂，</a:t>
            </a:r>
            <a:r>
              <a:rPr lang="en-US" altLang="zh-CN" sz="2800" kern="100" dirty="0" err="1">
                <a:latin typeface="Times New Roman"/>
                <a:ea typeface="华文细黑"/>
                <a:cs typeface="Courier New"/>
              </a:rPr>
              <a:t>AlN</a:t>
            </a:r>
            <a:r>
              <a:rPr lang="zh-CN" altLang="zh-CN" sz="2800" kern="100" dirty="0">
                <a:latin typeface="Times New Roman"/>
                <a:ea typeface="华文细黑"/>
                <a:cs typeface="Times New Roman"/>
              </a:rPr>
              <a:t>为还原产物，</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为氧化产物</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0"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1"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2"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3"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622598" y="4101673"/>
            <a:ext cx="1418642"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Al</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3</a:t>
            </a:r>
            <a:endParaRPr lang="zh-CN" altLang="en-US" sz="2800" b="1" dirty="0">
              <a:solidFill>
                <a:srgbClr val="FF0000"/>
              </a:solidFill>
            </a:endParaRPr>
          </a:p>
        </p:txBody>
      </p:sp>
      <p:sp>
        <p:nvSpPr>
          <p:cNvPr id="3" name="矩形 2"/>
          <p:cNvSpPr/>
          <p:nvPr/>
        </p:nvSpPr>
        <p:spPr>
          <a:xfrm>
            <a:off x="2294739" y="4115481"/>
            <a:ext cx="770133"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3C</a:t>
            </a:r>
            <a:endParaRPr lang="zh-CN" altLang="en-US" sz="2800" b="1" dirty="0">
              <a:solidFill>
                <a:srgbClr val="FF0000"/>
              </a:solidFill>
            </a:endParaRPr>
          </a:p>
        </p:txBody>
      </p:sp>
      <p:sp>
        <p:nvSpPr>
          <p:cNvPr id="4" name="矩形 3"/>
          <p:cNvSpPr/>
          <p:nvPr/>
        </p:nvSpPr>
        <p:spPr>
          <a:xfrm>
            <a:off x="3934966" y="4101673"/>
            <a:ext cx="767270"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N</a:t>
            </a:r>
            <a:r>
              <a:rPr lang="en-US" altLang="zh-CN" sz="2800" b="1" kern="100" baseline="-250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5" name="矩形 4"/>
          <p:cNvSpPr/>
          <p:nvPr/>
        </p:nvSpPr>
        <p:spPr>
          <a:xfrm>
            <a:off x="5540628" y="4059282"/>
            <a:ext cx="494956"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6" name="矩形 5"/>
          <p:cNvSpPr/>
          <p:nvPr/>
        </p:nvSpPr>
        <p:spPr>
          <a:xfrm>
            <a:off x="6936743" y="3987274"/>
            <a:ext cx="1172472" cy="656846"/>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3CO</a:t>
            </a:r>
            <a:endParaRPr lang="zh-CN" altLang="zh-CN" sz="2800" b="1" kern="100" dirty="0">
              <a:solidFill>
                <a:srgbClr val="FF0000"/>
              </a:solidFill>
              <a:latin typeface="宋体"/>
              <a:cs typeface="Courier New"/>
            </a:endParaRPr>
          </a:p>
        </p:txBody>
      </p:sp>
      <p:sp>
        <p:nvSpPr>
          <p:cNvPr id="35" name="矩形 34"/>
          <p:cNvSpPr/>
          <p:nvPr/>
        </p:nvSpPr>
        <p:spPr>
          <a:xfrm>
            <a:off x="453182" y="23623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6" name="矩形 35"/>
          <p:cNvSpPr/>
          <p:nvPr/>
        </p:nvSpPr>
        <p:spPr>
          <a:xfrm>
            <a:off x="167292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37" name="矩形 36"/>
          <p:cNvSpPr/>
          <p:nvPr/>
        </p:nvSpPr>
        <p:spPr>
          <a:xfrm>
            <a:off x="3286894" y="2375074"/>
            <a:ext cx="485775" cy="661988"/>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8" name="矩形 37"/>
          <p:cNvSpPr/>
          <p:nvPr/>
        </p:nvSpPr>
        <p:spPr>
          <a:xfrm>
            <a:off x="3862958" y="2375074"/>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39" name="矩形 38"/>
          <p:cNvSpPr/>
          <p:nvPr/>
        </p:nvSpPr>
        <p:spPr>
          <a:xfrm>
            <a:off x="227878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0" name="下弧形箭头 9"/>
          <p:cNvSpPr/>
          <p:nvPr/>
        </p:nvSpPr>
        <p:spPr>
          <a:xfrm>
            <a:off x="2511683" y="3273078"/>
            <a:ext cx="1043498" cy="360040"/>
          </a:xfrm>
          <a:prstGeom prst="curvedUp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上弧形箭头 11"/>
          <p:cNvSpPr/>
          <p:nvPr/>
        </p:nvSpPr>
        <p:spPr>
          <a:xfrm>
            <a:off x="1809363" y="2035934"/>
            <a:ext cx="2413635" cy="560226"/>
          </a:xfrm>
          <a:prstGeom prst="curvedDown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矩形 39"/>
          <p:cNvSpPr/>
          <p:nvPr/>
        </p:nvSpPr>
        <p:spPr>
          <a:xfrm>
            <a:off x="2866182" y="23877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7" name="下箭头 6"/>
          <p:cNvSpPr/>
          <p:nvPr/>
        </p:nvSpPr>
        <p:spPr>
          <a:xfrm flipH="1">
            <a:off x="2853134" y="3244503"/>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下箭头 40"/>
          <p:cNvSpPr/>
          <p:nvPr/>
        </p:nvSpPr>
        <p:spPr>
          <a:xfrm rot="10800000" flipH="1">
            <a:off x="2778323" y="2062999"/>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024262" y="464331"/>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+3</a:t>
            </a:r>
            <a:endParaRPr lang="zh-CN" altLang="zh-CN" sz="2800" b="1" kern="100" dirty="0">
              <a:solidFill>
                <a:srgbClr val="0000FF"/>
              </a:solidFill>
              <a:latin typeface="Times New Roman"/>
              <a:ea typeface="华文细黑"/>
              <a:cs typeface="Courier New"/>
            </a:endParaRPr>
          </a:p>
        </p:txBody>
      </p:sp>
      <p:sp>
        <p:nvSpPr>
          <p:cNvPr id="44" name="矩形 43"/>
          <p:cNvSpPr/>
          <p:nvPr/>
        </p:nvSpPr>
        <p:spPr>
          <a:xfrm>
            <a:off x="6988800" y="528266"/>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45" name="矩形 44"/>
          <p:cNvSpPr/>
          <p:nvPr/>
        </p:nvSpPr>
        <p:spPr>
          <a:xfrm>
            <a:off x="8759502" y="40545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47" name="矩形 46"/>
          <p:cNvSpPr/>
          <p:nvPr/>
        </p:nvSpPr>
        <p:spPr>
          <a:xfrm>
            <a:off x="1511376" y="520171"/>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grpSp>
        <p:nvGrpSpPr>
          <p:cNvPr id="48" name="组合 47"/>
          <p:cNvGrpSpPr/>
          <p:nvPr/>
        </p:nvGrpSpPr>
        <p:grpSpPr>
          <a:xfrm>
            <a:off x="3286894" y="298798"/>
            <a:ext cx="5757301" cy="365769"/>
            <a:chOff x="1558702" y="5655806"/>
            <a:chExt cx="3190187" cy="161305"/>
          </a:xfrm>
        </p:grpSpPr>
        <p:cxnSp>
          <p:nvCxnSpPr>
            <p:cNvPr id="49" name="直接连接符 4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p:nvPr/>
          </p:nvCxnSpPr>
          <p:spPr>
            <a:xfrm>
              <a:off x="4748889" y="5661496"/>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2" name="TextBox 51"/>
          <p:cNvSpPr txBox="1"/>
          <p:nvPr/>
        </p:nvSpPr>
        <p:spPr>
          <a:xfrm>
            <a:off x="5686770" y="-9859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3e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53" name="组合 52"/>
          <p:cNvGrpSpPr/>
          <p:nvPr/>
        </p:nvGrpSpPr>
        <p:grpSpPr>
          <a:xfrm>
            <a:off x="1707927" y="1282143"/>
            <a:ext cx="5501445" cy="230571"/>
            <a:chOff x="1957745" y="6370055"/>
            <a:chExt cx="4238492" cy="188805"/>
          </a:xfrm>
        </p:grpSpPr>
        <p:cxnSp>
          <p:nvCxnSpPr>
            <p:cNvPr id="54" name="直接连接符 53"/>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接箭头连接符 55"/>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p:nvSpPr>
        <p:spPr>
          <a:xfrm>
            <a:off x="4150990" y="1239937"/>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9" name="矩形 8"/>
          <p:cNvSpPr/>
          <p:nvPr/>
        </p:nvSpPr>
        <p:spPr>
          <a:xfrm>
            <a:off x="6178827" y="-85898"/>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58" name="TextBox 57"/>
          <p:cNvSpPr txBox="1"/>
          <p:nvPr/>
        </p:nvSpPr>
        <p:spPr>
          <a:xfrm>
            <a:off x="6497940" y="-85898"/>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2</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
        <p:nvSpPr>
          <p:cNvPr id="59" name="矩形 58"/>
          <p:cNvSpPr/>
          <p:nvPr/>
        </p:nvSpPr>
        <p:spPr>
          <a:xfrm>
            <a:off x="4655170" y="1235646"/>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60" name="TextBox 59"/>
          <p:cNvSpPr txBox="1"/>
          <p:nvPr/>
        </p:nvSpPr>
        <p:spPr>
          <a:xfrm>
            <a:off x="4974283" y="1235646"/>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3</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412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blinds(horizontal)">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blinds(horizontal)">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blinds(horizontal)">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blinds(horizontal)">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wipe(left)">
                                      <p:cBhvr>
                                        <p:cTn id="27" dur="500"/>
                                        <p:tgtEl>
                                          <p:spTgt spid="4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wipe(down)">
                                      <p:cBhvr>
                                        <p:cTn id="32" dur="500"/>
                                        <p:tgtEl>
                                          <p:spTgt spid="5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wipe(left)">
                                      <p:cBhvr>
                                        <p:cTn id="37" dur="500"/>
                                        <p:tgtEl>
                                          <p:spTgt spid="5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wipe(down)">
                                      <p:cBhvr>
                                        <p:cTn id="42" dur="500"/>
                                        <p:tgtEl>
                                          <p:spTgt spid="5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58"/>
                                        </p:tgtEl>
                                        <p:attrNameLst>
                                          <p:attrName>style.visibility</p:attrName>
                                        </p:attrNameLst>
                                      </p:cBhvr>
                                      <p:to>
                                        <p:strVal val="visible"/>
                                      </p:to>
                                    </p:set>
                                    <p:animEffect transition="in" filter="wipe(down)">
                                      <p:cBhvr>
                                        <p:cTn id="50" dur="500"/>
                                        <p:tgtEl>
                                          <p:spTgt spid="58"/>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59"/>
                                        </p:tgtEl>
                                        <p:attrNameLst>
                                          <p:attrName>style.visibility</p:attrName>
                                        </p:attrNameLst>
                                      </p:cBhvr>
                                      <p:to>
                                        <p:strVal val="visible"/>
                                      </p:to>
                                    </p:set>
                                    <p:animEffect transition="in" filter="wipe(down)">
                                      <p:cBhvr>
                                        <p:cTn id="55" dur="500"/>
                                        <p:tgtEl>
                                          <p:spTgt spid="59"/>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wipe(down)">
                                      <p:cBhvr>
                                        <p:cTn id="58" dur="500"/>
                                        <p:tgtEl>
                                          <p:spTgt spid="60"/>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blinds(horizontal)">
                                      <p:cBhvr>
                                        <p:cTn id="63" dur="500"/>
                                        <p:tgtEl>
                                          <p:spTgt spid="21"/>
                                        </p:tgtEl>
                                      </p:cBhvr>
                                    </p:animEffect>
                                  </p:childTnLst>
                                </p:cTn>
                              </p:par>
                            </p:childTnLst>
                          </p:cTn>
                        </p:par>
                      </p:childTnLst>
                    </p:cTn>
                  </p:par>
                  <p:par>
                    <p:cTn id="64" fill="hold">
                      <p:stCondLst>
                        <p:cond delay="indefinite"/>
                      </p:stCondLst>
                      <p:childTnLst>
                        <p:par>
                          <p:cTn id="65" fill="hold">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blinds(horizontal)">
                                      <p:cBhvr>
                                        <p:cTn id="68" dur="500"/>
                                        <p:tgtEl>
                                          <p:spTgt spid="18"/>
                                        </p:tgtEl>
                                      </p:cBhvr>
                                    </p:animEffect>
                                  </p:childTnLst>
                                </p:cTn>
                              </p:par>
                            </p:childTnLst>
                          </p:cTn>
                        </p:par>
                      </p:childTnLst>
                    </p:cTn>
                  </p:par>
                  <p:par>
                    <p:cTn id="69" fill="hold">
                      <p:stCondLst>
                        <p:cond delay="indefinite"/>
                      </p:stCondLst>
                      <p:childTnLst>
                        <p:par>
                          <p:cTn id="70" fill="hold">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blinds(horizontal)">
                                      <p:cBhvr>
                                        <p:cTn id="73" dur="500"/>
                                        <p:tgtEl>
                                          <p:spTgt spid="17"/>
                                        </p:tgtEl>
                                      </p:cBhvr>
                                    </p:animEffect>
                                  </p:childTnLst>
                                </p:cTn>
                              </p:par>
                            </p:childTnLst>
                          </p:cTn>
                        </p:par>
                      </p:childTnLst>
                    </p:cTn>
                  </p:par>
                  <p:par>
                    <p:cTn id="74" fill="hold">
                      <p:stCondLst>
                        <p:cond delay="indefinite"/>
                      </p:stCondLst>
                      <p:childTnLst>
                        <p:par>
                          <p:cTn id="75" fill="hold">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blinds(horizontal)">
                                      <p:cBhvr>
                                        <p:cTn id="78" dur="500"/>
                                        <p:tgtEl>
                                          <p:spTgt spid="20"/>
                                        </p:tgtEl>
                                      </p:cBhvr>
                                    </p:animEffect>
                                  </p:childTnLst>
                                </p:cTn>
                              </p:par>
                            </p:childTnLst>
                          </p:cTn>
                        </p:par>
                      </p:childTnLst>
                    </p:cTn>
                  </p:par>
                  <p:par>
                    <p:cTn id="79" fill="hold">
                      <p:stCondLst>
                        <p:cond delay="indefinite"/>
                      </p:stCondLst>
                      <p:childTnLst>
                        <p:par>
                          <p:cTn id="80" fill="hold">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9"/>
                                        </p:tgtEl>
                                        <p:attrNameLst>
                                          <p:attrName>style.visibility</p:attrName>
                                        </p:attrNameLst>
                                      </p:cBhvr>
                                      <p:to>
                                        <p:strVal val="visible"/>
                                      </p:to>
                                    </p:set>
                                    <p:animEffect transition="in" filter="blinds(horizontal)">
                                      <p:cBhvr>
                                        <p:cTn id="83" dur="500"/>
                                        <p:tgtEl>
                                          <p:spTgt spid="19"/>
                                        </p:tgtEl>
                                      </p:cBhvr>
                                    </p:animEffect>
                                  </p:childTnLst>
                                </p:cTn>
                              </p:par>
                            </p:childTnLst>
                          </p:cTn>
                        </p:par>
                      </p:childTnLst>
                    </p:cTn>
                  </p:par>
                  <p:par>
                    <p:cTn id="84" fill="hold">
                      <p:stCondLst>
                        <p:cond delay="indefinite"/>
                      </p:stCondLst>
                      <p:childTnLst>
                        <p:par>
                          <p:cTn id="85" fill="hold">
                            <p:stCondLst>
                              <p:cond delay="0"/>
                            </p:stCondLst>
                            <p:childTnLst>
                              <p:par>
                                <p:cTn id="86" presetID="3" presetClass="entr" presetSubtype="10" fill="hold" grpId="0" nodeType="clickEffect">
                                  <p:stCondLst>
                                    <p:cond delay="0"/>
                                  </p:stCondLst>
                                  <p:childTnLst>
                                    <p:set>
                                      <p:cBhvr>
                                        <p:cTn id="87" dur="1" fill="hold">
                                          <p:stCondLst>
                                            <p:cond delay="0"/>
                                          </p:stCondLst>
                                        </p:cTn>
                                        <p:tgtEl>
                                          <p:spTgt spid="22"/>
                                        </p:tgtEl>
                                        <p:attrNameLst>
                                          <p:attrName>style.visibility</p:attrName>
                                        </p:attrNameLst>
                                      </p:cBhvr>
                                      <p:to>
                                        <p:strVal val="visible"/>
                                      </p:to>
                                    </p:set>
                                    <p:animEffect transition="in" filter="blinds(horizontal)">
                                      <p:cBhvr>
                                        <p:cTn id="88" dur="500"/>
                                        <p:tgtEl>
                                          <p:spTgt spid="22"/>
                                        </p:tgtEl>
                                      </p:cBhvr>
                                    </p:animEffect>
                                  </p:childTnLst>
                                </p:cTn>
                              </p:par>
                            </p:childTnLst>
                          </p:cTn>
                        </p:par>
                      </p:childTnLst>
                    </p:cTn>
                  </p:par>
                  <p:par>
                    <p:cTn id="89" fill="hold">
                      <p:stCondLst>
                        <p:cond delay="indefinite"/>
                      </p:stCondLst>
                      <p:childTnLst>
                        <p:par>
                          <p:cTn id="90" fill="hold">
                            <p:stCondLst>
                              <p:cond delay="0"/>
                            </p:stCondLst>
                            <p:childTnLst>
                              <p:par>
                                <p:cTn id="91" presetID="3" presetClass="entr" presetSubtype="10" fill="hold" grpId="0" nodeType="click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blinds(horizontal)">
                                      <p:cBhvr>
                                        <p:cTn id="93" dur="500"/>
                                        <p:tgtEl>
                                          <p:spTgt spid="28"/>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ntr" presetSubtype="10" fill="hold" grpId="0" nodeType="clickEffect">
                                  <p:stCondLst>
                                    <p:cond delay="0"/>
                                  </p:stCondLst>
                                  <p:childTnLst>
                                    <p:set>
                                      <p:cBhvr>
                                        <p:cTn id="97" dur="1" fill="hold">
                                          <p:stCondLst>
                                            <p:cond delay="0"/>
                                          </p:stCondLst>
                                        </p:cTn>
                                        <p:tgtEl>
                                          <p:spTgt spid="27"/>
                                        </p:tgtEl>
                                        <p:attrNameLst>
                                          <p:attrName>style.visibility</p:attrName>
                                        </p:attrNameLst>
                                      </p:cBhvr>
                                      <p:to>
                                        <p:strVal val="visible"/>
                                      </p:to>
                                    </p:set>
                                    <p:animEffect transition="in" filter="blinds(horizontal)">
                                      <p:cBhvr>
                                        <p:cTn id="98" dur="500"/>
                                        <p:tgtEl>
                                          <p:spTgt spid="27"/>
                                        </p:tgtEl>
                                      </p:cBhvr>
                                    </p:animEffect>
                                  </p:childTnLst>
                                </p:cTn>
                              </p:par>
                            </p:childTnLst>
                          </p:cTn>
                        </p:par>
                      </p:childTnLst>
                    </p:cTn>
                  </p:par>
                  <p:par>
                    <p:cTn id="99" fill="hold">
                      <p:stCondLst>
                        <p:cond delay="indefinite"/>
                      </p:stCondLst>
                      <p:childTnLst>
                        <p:par>
                          <p:cTn id="100" fill="hold">
                            <p:stCondLst>
                              <p:cond delay="0"/>
                            </p:stCondLst>
                            <p:childTnLst>
                              <p:par>
                                <p:cTn id="101" presetID="3" presetClass="entr" presetSubtype="10" fill="hold" grpId="0" nodeType="clickEffect">
                                  <p:stCondLst>
                                    <p:cond delay="0"/>
                                  </p:stCondLst>
                                  <p:childTnLst>
                                    <p:set>
                                      <p:cBhvr>
                                        <p:cTn id="102" dur="1" fill="hold">
                                          <p:stCondLst>
                                            <p:cond delay="0"/>
                                          </p:stCondLst>
                                        </p:cTn>
                                        <p:tgtEl>
                                          <p:spTgt spid="26"/>
                                        </p:tgtEl>
                                        <p:attrNameLst>
                                          <p:attrName>style.visibility</p:attrName>
                                        </p:attrNameLst>
                                      </p:cBhvr>
                                      <p:to>
                                        <p:strVal val="visible"/>
                                      </p:to>
                                    </p:set>
                                    <p:animEffect transition="in" filter="blinds(horizontal)">
                                      <p:cBhvr>
                                        <p:cTn id="103" dur="500"/>
                                        <p:tgtEl>
                                          <p:spTgt spid="26"/>
                                        </p:tgtEl>
                                      </p:cBhvr>
                                    </p:animEffect>
                                  </p:childTnLst>
                                </p:cTn>
                              </p:par>
                            </p:childTnLst>
                          </p:cTn>
                        </p:par>
                      </p:childTnLst>
                    </p:cTn>
                  </p:par>
                  <p:par>
                    <p:cTn id="104" fill="hold">
                      <p:stCondLst>
                        <p:cond delay="indefinite"/>
                      </p:stCondLst>
                      <p:childTnLst>
                        <p:par>
                          <p:cTn id="105" fill="hold">
                            <p:stCondLst>
                              <p:cond delay="0"/>
                            </p:stCondLst>
                            <p:childTnLst>
                              <p:par>
                                <p:cTn id="106" presetID="3" presetClass="entr" presetSubtype="10" fill="hold" grpId="0" nodeType="click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blinds(horizontal)">
                                      <p:cBhvr>
                                        <p:cTn id="108" dur="500"/>
                                        <p:tgtEl>
                                          <p:spTgt spid="25"/>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24"/>
                                        </p:tgtEl>
                                        <p:attrNameLst>
                                          <p:attrName>style.visibility</p:attrName>
                                        </p:attrNameLst>
                                      </p:cBhvr>
                                      <p:to>
                                        <p:strVal val="visible"/>
                                      </p:to>
                                    </p:set>
                                    <p:animEffect transition="in" filter="blinds(horizontal)">
                                      <p:cBhvr>
                                        <p:cTn id="113" dur="500"/>
                                        <p:tgtEl>
                                          <p:spTgt spid="24"/>
                                        </p:tgtEl>
                                      </p:cBhvr>
                                    </p:animEffect>
                                  </p:childTnLst>
                                </p:cTn>
                              </p:par>
                            </p:childTnLst>
                          </p:cTn>
                        </p:par>
                      </p:childTnLst>
                    </p:cTn>
                  </p:par>
                  <p:par>
                    <p:cTn id="114" fill="hold">
                      <p:stCondLst>
                        <p:cond delay="indefinite"/>
                      </p:stCondLst>
                      <p:childTnLst>
                        <p:par>
                          <p:cTn id="115" fill="hold">
                            <p:stCondLst>
                              <p:cond delay="0"/>
                            </p:stCondLst>
                            <p:childTnLst>
                              <p:par>
                                <p:cTn id="116" presetID="3" presetClass="entr" presetSubtype="10" fill="hold" grpId="0" nodeType="clickEffect">
                                  <p:stCondLst>
                                    <p:cond delay="0"/>
                                  </p:stCondLst>
                                  <p:childTnLst>
                                    <p:set>
                                      <p:cBhvr>
                                        <p:cTn id="117" dur="1" fill="hold">
                                          <p:stCondLst>
                                            <p:cond delay="0"/>
                                          </p:stCondLst>
                                        </p:cTn>
                                        <p:tgtEl>
                                          <p:spTgt spid="23"/>
                                        </p:tgtEl>
                                        <p:attrNameLst>
                                          <p:attrName>style.visibility</p:attrName>
                                        </p:attrNameLst>
                                      </p:cBhvr>
                                      <p:to>
                                        <p:strVal val="visible"/>
                                      </p:to>
                                    </p:set>
                                    <p:animEffect transition="in" filter="blinds(horizontal)">
                                      <p:cBhvr>
                                        <p:cTn id="118" dur="500"/>
                                        <p:tgtEl>
                                          <p:spTgt spid="23"/>
                                        </p:tgtEl>
                                      </p:cBhvr>
                                    </p:animEffect>
                                  </p:childTnLst>
                                </p:cTn>
                              </p:par>
                            </p:childTnLst>
                          </p:cTn>
                        </p:par>
                      </p:childTnLst>
                    </p:cTn>
                  </p:par>
                  <p:par>
                    <p:cTn id="119" fill="hold">
                      <p:stCondLst>
                        <p:cond delay="indefinite"/>
                      </p:stCondLst>
                      <p:childTnLst>
                        <p:par>
                          <p:cTn id="120" fill="hold">
                            <p:stCondLst>
                              <p:cond delay="0"/>
                            </p:stCondLst>
                            <p:childTnLst>
                              <p:par>
                                <p:cTn id="121" presetID="3" presetClass="entr" presetSubtype="10" fill="hold" grpId="0" nodeType="clickEffect">
                                  <p:stCondLst>
                                    <p:cond delay="0"/>
                                  </p:stCondLst>
                                  <p:childTnLst>
                                    <p:set>
                                      <p:cBhvr>
                                        <p:cTn id="122" dur="1" fill="hold">
                                          <p:stCondLst>
                                            <p:cond delay="0"/>
                                          </p:stCondLst>
                                        </p:cTn>
                                        <p:tgtEl>
                                          <p:spTgt spid="37"/>
                                        </p:tgtEl>
                                        <p:attrNameLst>
                                          <p:attrName>style.visibility</p:attrName>
                                        </p:attrNameLst>
                                      </p:cBhvr>
                                      <p:to>
                                        <p:strVal val="visible"/>
                                      </p:to>
                                    </p:set>
                                    <p:animEffect transition="in" filter="blinds(horizontal)">
                                      <p:cBhvr>
                                        <p:cTn id="123" dur="500"/>
                                        <p:tgtEl>
                                          <p:spTgt spid="37"/>
                                        </p:tgtEl>
                                      </p:cBhvr>
                                    </p:animEffect>
                                  </p:childTnLst>
                                </p:cTn>
                              </p:par>
                            </p:childTnLst>
                          </p:cTn>
                        </p:par>
                      </p:childTnLst>
                    </p:cTn>
                  </p:par>
                  <p:par>
                    <p:cTn id="124" fill="hold">
                      <p:stCondLst>
                        <p:cond delay="indefinite"/>
                      </p:stCondLst>
                      <p:childTnLst>
                        <p:par>
                          <p:cTn id="125" fill="hold">
                            <p:stCondLst>
                              <p:cond delay="0"/>
                            </p:stCondLst>
                            <p:childTnLst>
                              <p:par>
                                <p:cTn id="126" presetID="3" presetClass="entr" presetSubtype="10" fill="hold" grpId="0" nodeType="clickEffect">
                                  <p:stCondLst>
                                    <p:cond delay="0"/>
                                  </p:stCondLst>
                                  <p:childTnLst>
                                    <p:set>
                                      <p:cBhvr>
                                        <p:cTn id="127" dur="1" fill="hold">
                                          <p:stCondLst>
                                            <p:cond delay="0"/>
                                          </p:stCondLst>
                                        </p:cTn>
                                        <p:tgtEl>
                                          <p:spTgt spid="40"/>
                                        </p:tgtEl>
                                        <p:attrNameLst>
                                          <p:attrName>style.visibility</p:attrName>
                                        </p:attrNameLst>
                                      </p:cBhvr>
                                      <p:to>
                                        <p:strVal val="visible"/>
                                      </p:to>
                                    </p:set>
                                    <p:animEffect transition="in" filter="blinds(horizontal)">
                                      <p:cBhvr>
                                        <p:cTn id="128" dur="500"/>
                                        <p:tgtEl>
                                          <p:spTgt spid="40"/>
                                        </p:tgtEl>
                                      </p:cBhvr>
                                    </p:animEffect>
                                  </p:childTnLst>
                                </p:cTn>
                              </p:par>
                            </p:childTnLst>
                          </p:cTn>
                        </p:par>
                      </p:childTnLst>
                    </p:cTn>
                  </p:par>
                  <p:par>
                    <p:cTn id="129" fill="hold">
                      <p:stCondLst>
                        <p:cond delay="indefinite"/>
                      </p:stCondLst>
                      <p:childTnLst>
                        <p:par>
                          <p:cTn id="130" fill="hold">
                            <p:stCondLst>
                              <p:cond delay="0"/>
                            </p:stCondLst>
                            <p:childTnLst>
                              <p:par>
                                <p:cTn id="131" presetID="3" presetClass="entr" presetSubtype="10" fill="hold" grpId="0" nodeType="clickEffect">
                                  <p:stCondLst>
                                    <p:cond delay="0"/>
                                  </p:stCondLst>
                                  <p:childTnLst>
                                    <p:set>
                                      <p:cBhvr>
                                        <p:cTn id="132" dur="1" fill="hold">
                                          <p:stCondLst>
                                            <p:cond delay="0"/>
                                          </p:stCondLst>
                                        </p:cTn>
                                        <p:tgtEl>
                                          <p:spTgt spid="35"/>
                                        </p:tgtEl>
                                        <p:attrNameLst>
                                          <p:attrName>style.visibility</p:attrName>
                                        </p:attrNameLst>
                                      </p:cBhvr>
                                      <p:to>
                                        <p:strVal val="visible"/>
                                      </p:to>
                                    </p:set>
                                    <p:animEffect transition="in" filter="blinds(horizontal)">
                                      <p:cBhvr>
                                        <p:cTn id="133" dur="500"/>
                                        <p:tgtEl>
                                          <p:spTgt spid="35"/>
                                        </p:tgtEl>
                                      </p:cBhvr>
                                    </p:animEffect>
                                  </p:childTnLst>
                                </p:cTn>
                              </p:par>
                            </p:childTnLst>
                          </p:cTn>
                        </p:par>
                      </p:childTnLst>
                    </p:cTn>
                  </p:par>
                  <p:par>
                    <p:cTn id="134" fill="hold">
                      <p:stCondLst>
                        <p:cond delay="indefinite"/>
                      </p:stCondLst>
                      <p:childTnLst>
                        <p:par>
                          <p:cTn id="135" fill="hold">
                            <p:stCondLst>
                              <p:cond delay="0"/>
                            </p:stCondLst>
                            <p:childTnLst>
                              <p:par>
                                <p:cTn id="136" presetID="3" presetClass="entr" presetSubtype="10" fill="hold" grpId="0" nodeType="clickEffect">
                                  <p:stCondLst>
                                    <p:cond delay="0"/>
                                  </p:stCondLst>
                                  <p:childTnLst>
                                    <p:set>
                                      <p:cBhvr>
                                        <p:cTn id="137" dur="1" fill="hold">
                                          <p:stCondLst>
                                            <p:cond delay="0"/>
                                          </p:stCondLst>
                                        </p:cTn>
                                        <p:tgtEl>
                                          <p:spTgt spid="39"/>
                                        </p:tgtEl>
                                        <p:attrNameLst>
                                          <p:attrName>style.visibility</p:attrName>
                                        </p:attrNameLst>
                                      </p:cBhvr>
                                      <p:to>
                                        <p:strVal val="visible"/>
                                      </p:to>
                                    </p:set>
                                    <p:animEffect transition="in" filter="blinds(horizontal)">
                                      <p:cBhvr>
                                        <p:cTn id="138" dur="500"/>
                                        <p:tgtEl>
                                          <p:spTgt spid="39"/>
                                        </p:tgtEl>
                                      </p:cBhvr>
                                    </p:animEffect>
                                  </p:childTnLst>
                                </p:cTn>
                              </p:par>
                            </p:childTnLst>
                          </p:cTn>
                        </p:par>
                      </p:childTnLst>
                    </p:cTn>
                  </p:par>
                  <p:par>
                    <p:cTn id="139" fill="hold">
                      <p:stCondLst>
                        <p:cond delay="indefinite"/>
                      </p:stCondLst>
                      <p:childTnLst>
                        <p:par>
                          <p:cTn id="140" fill="hold">
                            <p:stCondLst>
                              <p:cond delay="0"/>
                            </p:stCondLst>
                            <p:childTnLst>
                              <p:par>
                                <p:cTn id="141" presetID="16" presetClass="entr" presetSubtype="21" fill="hold" grpId="0" nodeType="clickEffect">
                                  <p:stCondLst>
                                    <p:cond delay="0"/>
                                  </p:stCondLst>
                                  <p:childTnLst>
                                    <p:set>
                                      <p:cBhvr>
                                        <p:cTn id="142" dur="1" fill="hold">
                                          <p:stCondLst>
                                            <p:cond delay="0"/>
                                          </p:stCondLst>
                                        </p:cTn>
                                        <p:tgtEl>
                                          <p:spTgt spid="10"/>
                                        </p:tgtEl>
                                        <p:attrNameLst>
                                          <p:attrName>style.visibility</p:attrName>
                                        </p:attrNameLst>
                                      </p:cBhvr>
                                      <p:to>
                                        <p:strVal val="visible"/>
                                      </p:to>
                                    </p:set>
                                    <p:animEffect transition="in" filter="barn(inVertical)">
                                      <p:cBhvr>
                                        <p:cTn id="143" dur="500"/>
                                        <p:tgtEl>
                                          <p:spTgt spid="10"/>
                                        </p:tgtEl>
                                      </p:cBhvr>
                                    </p:animEffect>
                                  </p:childTnLst>
                                </p:cTn>
                              </p:par>
                            </p:childTnLst>
                          </p:cTn>
                        </p:par>
                      </p:childTnLst>
                    </p:cTn>
                  </p:par>
                  <p:par>
                    <p:cTn id="144" fill="hold">
                      <p:stCondLst>
                        <p:cond delay="indefinite"/>
                      </p:stCondLst>
                      <p:childTnLst>
                        <p:par>
                          <p:cTn id="145" fill="hold">
                            <p:stCondLst>
                              <p:cond delay="0"/>
                            </p:stCondLst>
                            <p:childTnLst>
                              <p:par>
                                <p:cTn id="146" presetID="22" presetClass="entr" presetSubtype="1" fill="hold" grpId="0" nodeType="clickEffect">
                                  <p:stCondLst>
                                    <p:cond delay="0"/>
                                  </p:stCondLst>
                                  <p:childTnLst>
                                    <p:set>
                                      <p:cBhvr>
                                        <p:cTn id="147" dur="1" fill="hold">
                                          <p:stCondLst>
                                            <p:cond delay="0"/>
                                          </p:stCondLst>
                                        </p:cTn>
                                        <p:tgtEl>
                                          <p:spTgt spid="7"/>
                                        </p:tgtEl>
                                        <p:attrNameLst>
                                          <p:attrName>style.visibility</p:attrName>
                                        </p:attrNameLst>
                                      </p:cBhvr>
                                      <p:to>
                                        <p:strVal val="visible"/>
                                      </p:to>
                                    </p:set>
                                    <p:animEffect transition="in" filter="wipe(up)">
                                      <p:cBhvr>
                                        <p:cTn id="148" dur="500"/>
                                        <p:tgtEl>
                                          <p:spTgt spid="7"/>
                                        </p:tgtEl>
                                      </p:cBhvr>
                                    </p:animEffect>
                                  </p:childTnLst>
                                </p:cTn>
                              </p:par>
                            </p:childTnLst>
                          </p:cTn>
                        </p:par>
                      </p:childTnLst>
                    </p:cTn>
                  </p:par>
                  <p:par>
                    <p:cTn id="149" fill="hold">
                      <p:stCondLst>
                        <p:cond delay="indefinite"/>
                      </p:stCondLst>
                      <p:childTnLst>
                        <p:par>
                          <p:cTn id="150" fill="hold">
                            <p:stCondLst>
                              <p:cond delay="0"/>
                            </p:stCondLst>
                            <p:childTnLst>
                              <p:par>
                                <p:cTn id="151" presetID="3" presetClass="entr" presetSubtype="10" fill="hold" grpId="0" nodeType="clickEffect">
                                  <p:stCondLst>
                                    <p:cond delay="0"/>
                                  </p:stCondLst>
                                  <p:childTnLst>
                                    <p:set>
                                      <p:cBhvr>
                                        <p:cTn id="152" dur="1" fill="hold">
                                          <p:stCondLst>
                                            <p:cond delay="0"/>
                                          </p:stCondLst>
                                        </p:cTn>
                                        <p:tgtEl>
                                          <p:spTgt spid="36"/>
                                        </p:tgtEl>
                                        <p:attrNameLst>
                                          <p:attrName>style.visibility</p:attrName>
                                        </p:attrNameLst>
                                      </p:cBhvr>
                                      <p:to>
                                        <p:strVal val="visible"/>
                                      </p:to>
                                    </p:set>
                                    <p:animEffect transition="in" filter="blinds(horizontal)">
                                      <p:cBhvr>
                                        <p:cTn id="153" dur="500"/>
                                        <p:tgtEl>
                                          <p:spTgt spid="36"/>
                                        </p:tgtEl>
                                      </p:cBhvr>
                                    </p:animEffect>
                                  </p:childTnLst>
                                </p:cTn>
                              </p:par>
                            </p:childTnLst>
                          </p:cTn>
                        </p:par>
                      </p:childTnLst>
                    </p:cTn>
                  </p:par>
                  <p:par>
                    <p:cTn id="154" fill="hold">
                      <p:stCondLst>
                        <p:cond delay="indefinite"/>
                      </p:stCondLst>
                      <p:childTnLst>
                        <p:par>
                          <p:cTn id="155" fill="hold">
                            <p:stCondLst>
                              <p:cond delay="0"/>
                            </p:stCondLst>
                            <p:childTnLst>
                              <p:par>
                                <p:cTn id="156" presetID="3" presetClass="entr" presetSubtype="10" fill="hold" grpId="0" nodeType="clickEffect">
                                  <p:stCondLst>
                                    <p:cond delay="0"/>
                                  </p:stCondLst>
                                  <p:childTnLst>
                                    <p:set>
                                      <p:cBhvr>
                                        <p:cTn id="157" dur="1" fill="hold">
                                          <p:stCondLst>
                                            <p:cond delay="0"/>
                                          </p:stCondLst>
                                        </p:cTn>
                                        <p:tgtEl>
                                          <p:spTgt spid="38"/>
                                        </p:tgtEl>
                                        <p:attrNameLst>
                                          <p:attrName>style.visibility</p:attrName>
                                        </p:attrNameLst>
                                      </p:cBhvr>
                                      <p:to>
                                        <p:strVal val="visible"/>
                                      </p:to>
                                    </p:set>
                                    <p:animEffect transition="in" filter="blinds(horizontal)">
                                      <p:cBhvr>
                                        <p:cTn id="158" dur="500"/>
                                        <p:tgtEl>
                                          <p:spTgt spid="38"/>
                                        </p:tgtEl>
                                      </p:cBhvr>
                                    </p:animEffect>
                                  </p:childTnLst>
                                </p:cTn>
                              </p:par>
                            </p:childTnLst>
                          </p:cTn>
                        </p:par>
                      </p:childTnLst>
                    </p:cTn>
                  </p:par>
                  <p:par>
                    <p:cTn id="159" fill="hold">
                      <p:stCondLst>
                        <p:cond delay="indefinite"/>
                      </p:stCondLst>
                      <p:childTnLst>
                        <p:par>
                          <p:cTn id="160" fill="hold">
                            <p:stCondLst>
                              <p:cond delay="0"/>
                            </p:stCondLst>
                            <p:childTnLst>
                              <p:par>
                                <p:cTn id="161" presetID="16" presetClass="entr" presetSubtype="21" fill="hold" grpId="0" nodeType="clickEffect">
                                  <p:stCondLst>
                                    <p:cond delay="0"/>
                                  </p:stCondLst>
                                  <p:childTnLst>
                                    <p:set>
                                      <p:cBhvr>
                                        <p:cTn id="162" dur="1" fill="hold">
                                          <p:stCondLst>
                                            <p:cond delay="0"/>
                                          </p:stCondLst>
                                        </p:cTn>
                                        <p:tgtEl>
                                          <p:spTgt spid="12"/>
                                        </p:tgtEl>
                                        <p:attrNameLst>
                                          <p:attrName>style.visibility</p:attrName>
                                        </p:attrNameLst>
                                      </p:cBhvr>
                                      <p:to>
                                        <p:strVal val="visible"/>
                                      </p:to>
                                    </p:set>
                                    <p:animEffect transition="in" filter="barn(inVertical)">
                                      <p:cBhvr>
                                        <p:cTn id="163" dur="500"/>
                                        <p:tgtEl>
                                          <p:spTgt spid="12"/>
                                        </p:tgtEl>
                                      </p:cBhvr>
                                    </p:animEffect>
                                  </p:childTnLst>
                                </p:cTn>
                              </p:par>
                            </p:childTnLst>
                          </p:cTn>
                        </p:par>
                      </p:childTnLst>
                    </p:cTn>
                  </p:par>
                  <p:par>
                    <p:cTn id="164" fill="hold">
                      <p:stCondLst>
                        <p:cond delay="indefinite"/>
                      </p:stCondLst>
                      <p:childTnLst>
                        <p:par>
                          <p:cTn id="165" fill="hold">
                            <p:stCondLst>
                              <p:cond delay="0"/>
                            </p:stCondLst>
                            <p:childTnLst>
                              <p:par>
                                <p:cTn id="166" presetID="22" presetClass="entr" presetSubtype="1" fill="hold" grpId="0" nodeType="clickEffect">
                                  <p:stCondLst>
                                    <p:cond delay="0"/>
                                  </p:stCondLst>
                                  <p:childTnLst>
                                    <p:set>
                                      <p:cBhvr>
                                        <p:cTn id="167" dur="1" fill="hold">
                                          <p:stCondLst>
                                            <p:cond delay="0"/>
                                          </p:stCondLst>
                                        </p:cTn>
                                        <p:tgtEl>
                                          <p:spTgt spid="41"/>
                                        </p:tgtEl>
                                        <p:attrNameLst>
                                          <p:attrName>style.visibility</p:attrName>
                                        </p:attrNameLst>
                                      </p:cBhvr>
                                      <p:to>
                                        <p:strVal val="visible"/>
                                      </p:to>
                                    </p:set>
                                    <p:animEffect transition="in" filter="wipe(up)">
                                      <p:cBhvr>
                                        <p:cTn id="168" dur="500"/>
                                        <p:tgtEl>
                                          <p:spTgt spid="41"/>
                                        </p:tgtEl>
                                      </p:cBhvr>
                                    </p:animEffect>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nodeType="clickEffect">
                                  <p:stCondLst>
                                    <p:cond delay="0"/>
                                  </p:stCondLst>
                                  <p:childTnLst>
                                    <p:set>
                                      <p:cBhvr>
                                        <p:cTn id="172" dur="1" fill="hold">
                                          <p:stCondLst>
                                            <p:cond delay="0"/>
                                          </p:stCondLst>
                                        </p:cTn>
                                        <p:tgtEl>
                                          <p:spTgt spid="29">
                                            <p:txEl>
                                              <p:pRg st="0" end="0"/>
                                            </p:txEl>
                                          </p:spTgt>
                                        </p:tgtEl>
                                        <p:attrNameLst>
                                          <p:attrName>style.visibility</p:attrName>
                                        </p:attrNameLst>
                                      </p:cBhvr>
                                      <p:to>
                                        <p:strVal val="visible"/>
                                      </p:to>
                                    </p:set>
                                    <p:animEffect transition="in" filter="blinds(horizontal)">
                                      <p:cBhvr>
                                        <p:cTn id="173" dur="500"/>
                                        <p:tgtEl>
                                          <p:spTgt spid="29">
                                            <p:txEl>
                                              <p:pRg st="0" end="0"/>
                                            </p:txEl>
                                          </p:spTgt>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
                                        </p:tgtEl>
                                        <p:attrNameLst>
                                          <p:attrName>style.visibility</p:attrName>
                                        </p:attrNameLst>
                                      </p:cBhvr>
                                      <p:to>
                                        <p:strVal val="visible"/>
                                      </p:to>
                                    </p:set>
                                    <p:animEffect transition="in" filter="blinds(horizontal)">
                                      <p:cBhvr>
                                        <p:cTn id="178" dur="500"/>
                                        <p:tgtEl>
                                          <p:spTgt spid="2"/>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blinds(horizontal)">
                                      <p:cBhvr>
                                        <p:cTn id="183" dur="500"/>
                                        <p:tgtEl>
                                          <p:spTgt spid="3"/>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4"/>
                                        </p:tgtEl>
                                        <p:attrNameLst>
                                          <p:attrName>style.visibility</p:attrName>
                                        </p:attrNameLst>
                                      </p:cBhvr>
                                      <p:to>
                                        <p:strVal val="visible"/>
                                      </p:to>
                                    </p:set>
                                    <p:animEffect transition="in" filter="blinds(horizontal)">
                                      <p:cBhvr>
                                        <p:cTn id="188" dur="500"/>
                                        <p:tgtEl>
                                          <p:spTgt spid="4"/>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5"/>
                                        </p:tgtEl>
                                        <p:attrNameLst>
                                          <p:attrName>style.visibility</p:attrName>
                                        </p:attrNameLst>
                                      </p:cBhvr>
                                      <p:to>
                                        <p:strVal val="visible"/>
                                      </p:to>
                                    </p:set>
                                    <p:animEffect transition="in" filter="blinds(horizontal)">
                                      <p:cBhvr>
                                        <p:cTn id="193" dur="500"/>
                                        <p:tgtEl>
                                          <p:spTgt spid="5"/>
                                        </p:tgtEl>
                                      </p:cBhvr>
                                    </p:animEffect>
                                  </p:childTnLst>
                                </p:cTn>
                              </p:par>
                            </p:childTnLst>
                          </p:cTn>
                        </p:par>
                      </p:childTnLst>
                    </p:cTn>
                  </p:par>
                  <p:par>
                    <p:cTn id="194" fill="hold">
                      <p:stCondLst>
                        <p:cond delay="indefinite"/>
                      </p:stCondLst>
                      <p:childTnLst>
                        <p:par>
                          <p:cTn id="195" fill="hold">
                            <p:stCondLst>
                              <p:cond delay="0"/>
                            </p:stCondLst>
                            <p:childTnLst>
                              <p:par>
                                <p:cTn id="196" presetID="3" presetClass="entr" presetSubtype="10" fill="hold" grpId="0" nodeType="clickEffect">
                                  <p:stCondLst>
                                    <p:cond delay="0"/>
                                  </p:stCondLst>
                                  <p:childTnLst>
                                    <p:set>
                                      <p:cBhvr>
                                        <p:cTn id="197" dur="1" fill="hold">
                                          <p:stCondLst>
                                            <p:cond delay="0"/>
                                          </p:stCondLst>
                                        </p:cTn>
                                        <p:tgtEl>
                                          <p:spTgt spid="6"/>
                                        </p:tgtEl>
                                        <p:attrNameLst>
                                          <p:attrName>style.visibility</p:attrName>
                                        </p:attrNameLst>
                                      </p:cBhvr>
                                      <p:to>
                                        <p:strVal val="visible"/>
                                      </p:to>
                                    </p:set>
                                    <p:animEffect transition="in" filter="blinds(horizontal)">
                                      <p:cBhvr>
                                        <p:cTn id="19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5" grpId="0"/>
      <p:bldP spid="26" grpId="0"/>
      <p:bldP spid="27" grpId="0"/>
      <p:bldP spid="28" grpId="0"/>
      <p:bldP spid="2" grpId="0"/>
      <p:bldP spid="3" grpId="0"/>
      <p:bldP spid="4" grpId="0"/>
      <p:bldP spid="5" grpId="0"/>
      <p:bldP spid="6" grpId="0"/>
      <p:bldP spid="35" grpId="0"/>
      <p:bldP spid="36" grpId="0"/>
      <p:bldP spid="37" grpId="0"/>
      <p:bldP spid="38" grpId="0"/>
      <p:bldP spid="39" grpId="0"/>
      <p:bldP spid="10" grpId="0" animBg="1"/>
      <p:bldP spid="12" grpId="0" animBg="1"/>
      <p:bldP spid="40" grpId="0"/>
      <p:bldP spid="7" grpId="0" animBg="1"/>
      <p:bldP spid="41" grpId="0" animBg="1"/>
      <p:bldP spid="42" grpId="0"/>
      <p:bldP spid="44" grpId="0"/>
      <p:bldP spid="45" grpId="0"/>
      <p:bldP spid="47" grpId="0"/>
      <p:bldP spid="52" grpId="0"/>
      <p:bldP spid="57" grpId="0"/>
      <p:bldP spid="9" grpId="0"/>
      <p:bldP spid="58" grpId="0"/>
      <p:bldP spid="59" grpId="0"/>
      <p:bldP spid="6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609907"/>
            <a:ext cx="11733225" cy="506033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在甲酸钠、氢氧化钠混合溶液中通入二氧化硫气体，可得到重要的工业产品保险粉</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，同时产生二氧化碳气体，该反应的离子方程式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化合物</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FeO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可作为一种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绿色高效多功能</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水处理剂，可由</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KClO</a:t>
            </a:r>
            <a:r>
              <a:rPr lang="zh-CN" altLang="zh-CN" sz="2800" kern="100" dirty="0">
                <a:latin typeface="Times New Roman"/>
                <a:ea typeface="华文细黑"/>
                <a:cs typeface="Times New Roman"/>
              </a:rPr>
              <a:t>在强碱性条件下反应制得，其反应的离子方程式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a:t>
            </a:r>
            <a:r>
              <a:rPr lang="en-US" altLang="zh-CN" sz="2800" kern="100" dirty="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13493699"/>
              </p:ext>
            </p:extLst>
          </p:nvPr>
        </p:nvGraphicFramePr>
        <p:xfrm>
          <a:off x="380173" y="2146125"/>
          <a:ext cx="7173913" cy="1036638"/>
        </p:xfrm>
        <a:graphic>
          <a:graphicData uri="http://schemas.openxmlformats.org/presentationml/2006/ole">
            <mc:AlternateContent xmlns:mc="http://schemas.openxmlformats.org/markup-compatibility/2006">
              <mc:Choice xmlns:v="urn:schemas-microsoft-com:vml" Requires="v">
                <p:oleObj spid="_x0000_s3512" name="文档" r:id="rId3" imgW="7174338" imgH="1036053" progId="Word.Document.12">
                  <p:embed/>
                </p:oleObj>
              </mc:Choice>
              <mc:Fallback>
                <p:oleObj name="文档" r:id="rId3" imgW="7174338" imgH="1036053" progId="Word.Document.12">
                  <p:embed/>
                  <p:pic>
                    <p:nvPicPr>
                      <p:cNvPr id="0" name=""/>
                      <p:cNvPicPr/>
                      <p:nvPr/>
                    </p:nvPicPr>
                    <p:blipFill>
                      <a:blip r:embed="rId4"/>
                      <a:stretch>
                        <a:fillRect/>
                      </a:stretch>
                    </p:blipFill>
                    <p:spPr>
                      <a:xfrm>
                        <a:off x="380173" y="2146125"/>
                        <a:ext cx="7173913" cy="1036638"/>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605644207"/>
              </p:ext>
            </p:extLst>
          </p:nvPr>
        </p:nvGraphicFramePr>
        <p:xfrm>
          <a:off x="407576" y="4199046"/>
          <a:ext cx="11236325" cy="1493837"/>
        </p:xfrm>
        <a:graphic>
          <a:graphicData uri="http://schemas.openxmlformats.org/presentationml/2006/ole">
            <mc:AlternateContent xmlns:mc="http://schemas.openxmlformats.org/markup-compatibility/2006">
              <mc:Choice xmlns:v="urn:schemas-microsoft-com:vml" Requires="v">
                <p:oleObj spid="_x0000_s3513" name="文档" r:id="rId5" imgW="11235436" imgH="1499026" progId="Word.Document.12">
                  <p:embed/>
                </p:oleObj>
              </mc:Choice>
              <mc:Fallback>
                <p:oleObj name="文档" r:id="rId5" imgW="11235436" imgH="1499026" progId="Word.Document.12">
                  <p:embed/>
                  <p:pic>
                    <p:nvPicPr>
                      <p:cNvPr id="0" name=""/>
                      <p:cNvPicPr/>
                      <p:nvPr/>
                    </p:nvPicPr>
                    <p:blipFill>
                      <a:blip r:embed="rId6"/>
                      <a:stretch>
                        <a:fillRect/>
                      </a:stretch>
                    </p:blipFill>
                    <p:spPr>
                      <a:xfrm>
                        <a:off x="407576" y="4199046"/>
                        <a:ext cx="11236325" cy="1493837"/>
                      </a:xfrm>
                      <a:prstGeom prst="rect">
                        <a:avLst/>
                      </a:prstGeom>
                    </p:spPr>
                  </p:pic>
                </p:oleObj>
              </mc:Fallback>
            </mc:AlternateContent>
          </a:graphicData>
        </a:graphic>
      </p:graphicFrame>
      <p:sp>
        <p:nvSpPr>
          <p:cNvPr id="5" name="Rectangle 21">
            <a:hlinkClick r:id="rId7"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8"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9"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0"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矩形 10"/>
          <p:cNvSpPr/>
          <p:nvPr/>
        </p:nvSpPr>
        <p:spPr>
          <a:xfrm>
            <a:off x="550590" y="258334"/>
            <a:ext cx="1720343" cy="656846"/>
          </a:xfrm>
          <a:prstGeom prst="rect">
            <a:avLst/>
          </a:prstGeom>
        </p:spPr>
        <p:txBody>
          <a:bodyPr wrap="none">
            <a:spAutoFit/>
          </a:bodyPr>
          <a:lstStyle/>
          <a:p>
            <a:pPr algn="just">
              <a:lnSpc>
                <a:spcPct val="150000"/>
              </a:lnSpc>
              <a:defRPr/>
            </a:pPr>
            <a:r>
              <a:rPr lang="en-US" altLang="zh-CN" sz="2800" b="1" dirty="0" err="1" smtClean="0">
                <a:solidFill>
                  <a:srgbClr val="FF0000"/>
                </a:solidFill>
                <a:latin typeface="Times New Roman" pitchFamily="18" charset="0"/>
                <a:ea typeface="华文细黑" pitchFamily="2" charset="-122"/>
              </a:rPr>
              <a:t>HCOONa</a:t>
            </a:r>
            <a:endParaRPr lang="zh-CN" altLang="zh-CN" sz="900" b="1" dirty="0">
              <a:solidFill>
                <a:srgbClr val="FF0000"/>
              </a:solidFill>
              <a:latin typeface="宋体" pitchFamily="2" charset="-122"/>
              <a:ea typeface="黑体" pitchFamily="49" charset="-122"/>
            </a:endParaRPr>
          </a:p>
        </p:txBody>
      </p:sp>
      <p:sp>
        <p:nvSpPr>
          <p:cNvPr id="12" name="矩形 11"/>
          <p:cNvSpPr/>
          <p:nvPr/>
        </p:nvSpPr>
        <p:spPr>
          <a:xfrm>
            <a:off x="760591" y="-6049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+2</a:t>
            </a:r>
            <a:endParaRPr lang="zh-CN" altLang="zh-CN" sz="900" b="1" dirty="0">
              <a:solidFill>
                <a:srgbClr val="0000FF"/>
              </a:solidFill>
              <a:latin typeface="宋体" pitchFamily="2" charset="-122"/>
              <a:ea typeface="黑体" pitchFamily="49" charset="-122"/>
            </a:endParaRPr>
          </a:p>
        </p:txBody>
      </p:sp>
      <p:sp>
        <p:nvSpPr>
          <p:cNvPr id="13" name="矩形 12"/>
          <p:cNvSpPr/>
          <p:nvPr/>
        </p:nvSpPr>
        <p:spPr>
          <a:xfrm>
            <a:off x="21160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+6</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6779307" y="298498"/>
            <a:ext cx="784189"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SO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5" name="矩形 14"/>
          <p:cNvSpPr/>
          <p:nvPr/>
        </p:nvSpPr>
        <p:spPr>
          <a:xfrm>
            <a:off x="6660996" y="-16117"/>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2597636" y="1055030"/>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665441" y="1012344"/>
            <a:ext cx="843501"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CO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8" name="矩形 17"/>
          <p:cNvSpPr/>
          <p:nvPr/>
        </p:nvSpPr>
        <p:spPr>
          <a:xfrm>
            <a:off x="5237787" y="102261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9" name="矩形 18"/>
          <p:cNvSpPr/>
          <p:nvPr/>
        </p:nvSpPr>
        <p:spPr>
          <a:xfrm>
            <a:off x="105082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20" name="矩形 19"/>
          <p:cNvSpPr/>
          <p:nvPr/>
        </p:nvSpPr>
        <p:spPr>
          <a:xfrm>
            <a:off x="477312" y="31741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cxnSp>
        <p:nvCxnSpPr>
          <p:cNvPr id="21" name="直接连接符 20"/>
          <p:cNvCxnSpPr/>
          <p:nvPr/>
        </p:nvCxnSpPr>
        <p:spPr>
          <a:xfrm>
            <a:off x="1466146" y="4108688"/>
            <a:ext cx="1198735"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3635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down)">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blinds(horizontal)">
                                      <p:cBhvr>
                                        <p:cTn id="42" dur="500"/>
                                        <p:tgtEl>
                                          <p:spTgt spid="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down)">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wipe(down)">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down)">
                                      <p:cBhvr>
                                        <p:cTn id="57" dur="500"/>
                                        <p:tgtEl>
                                          <p:spTgt spid="20"/>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nodeType="click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barn(inVertical)">
                                      <p:cBhvr>
                                        <p:cTn id="62" dur="500"/>
                                        <p:tgtEl>
                                          <p:spTgt spid="21"/>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4"/>
                                        </p:tgtEl>
                                        <p:attrNameLst>
                                          <p:attrName>style.visibility</p:attrName>
                                        </p:attrNameLst>
                                      </p:cBhvr>
                                      <p:to>
                                        <p:strVal val="visible"/>
                                      </p:to>
                                    </p:set>
                                    <p:animEffect transition="in" filter="blinds(horizontal)">
                                      <p:cBhvr>
                                        <p:cTn id="6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19" grpId="0"/>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4762" y="6664324"/>
            <a:ext cx="12195175" cy="193675"/>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anchor="ctr"/>
          <a:lstStyle/>
          <a:p>
            <a:pPr algn="ctr" defTabSz="1219140" fontAlgn="auto">
              <a:lnSpc>
                <a:spcPct val="150000"/>
              </a:lnSpc>
              <a:spcBef>
                <a:spcPts val="0"/>
              </a:spcBef>
              <a:spcAft>
                <a:spcPts val="0"/>
              </a:spcAft>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pic>
        <p:nvPicPr>
          <p:cNvPr id="2151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5278"/>
          <a:stretch/>
        </p:blipFill>
        <p:spPr bwMode="auto">
          <a:xfrm>
            <a:off x="3922266" y="2672861"/>
            <a:ext cx="8099835" cy="126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6"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4769"/>
          <a:stretch/>
        </p:blipFill>
        <p:spPr bwMode="auto">
          <a:xfrm>
            <a:off x="3684003" y="4149874"/>
            <a:ext cx="8459875" cy="12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文本框 1"/>
          <p:cNvSpPr txBox="1"/>
          <p:nvPr/>
        </p:nvSpPr>
        <p:spPr>
          <a:xfrm>
            <a:off x="209586" y="170866"/>
            <a:ext cx="8837948" cy="633187"/>
          </a:xfrm>
          <a:prstGeom prst="rect">
            <a:avLst/>
          </a:prstGeom>
          <a:noFill/>
        </p:spPr>
        <p:txBody>
          <a:bodyPr wrap="square" anchor="ctr">
            <a:spAutoFit/>
          </a:bodyPr>
          <a:lstStyle/>
          <a:p>
            <a:pPr defTabSz="1219140" fontAlgn="auto">
              <a:lnSpc>
                <a:spcPct val="120000"/>
              </a:lnSpc>
              <a:spcBef>
                <a:spcPts val="0"/>
              </a:spcBef>
              <a:spcAft>
                <a:spcPts val="0"/>
              </a:spcAft>
              <a:defRPr/>
            </a:pPr>
            <a:r>
              <a:rPr lang="zh-CN" altLang="en-US" sz="3200" b="1" dirty="0" smtClean="0">
                <a:solidFill>
                  <a:srgbClr val="0000FF"/>
                </a:solidFill>
                <a:latin typeface="+mj-ea"/>
                <a:ea typeface="+mj-ea"/>
              </a:rPr>
              <a:t>补充讲解：</a:t>
            </a:r>
            <a:r>
              <a:rPr lang="zh-CN" altLang="zh-CN" sz="3200" b="1" dirty="0" smtClean="0">
                <a:solidFill>
                  <a:srgbClr val="0000FF"/>
                </a:solidFill>
                <a:latin typeface="+mj-ea"/>
                <a:ea typeface="+mj-ea"/>
              </a:rPr>
              <a:t>基于</a:t>
            </a:r>
            <a:r>
              <a:rPr lang="en-US" altLang="zh-CN" sz="3200" b="1" dirty="0" smtClean="0">
                <a:solidFill>
                  <a:srgbClr val="0000FF"/>
                </a:solidFill>
                <a:latin typeface="+mj-ea"/>
                <a:ea typeface="+mj-ea"/>
              </a:rPr>
              <a:t>“</a:t>
            </a:r>
            <a:r>
              <a:rPr lang="zh-CN" altLang="en-US" sz="3200" b="1" dirty="0" smtClean="0">
                <a:solidFill>
                  <a:srgbClr val="0000FF"/>
                </a:solidFill>
                <a:latin typeface="+mj-ea"/>
                <a:ea typeface="+mj-ea"/>
              </a:rPr>
              <a:t>单</a:t>
            </a:r>
            <a:r>
              <a:rPr lang="zh-CN" altLang="zh-CN" sz="3200" b="1" dirty="0" smtClean="0">
                <a:solidFill>
                  <a:srgbClr val="0000FF"/>
                </a:solidFill>
                <a:latin typeface="+mj-ea"/>
                <a:ea typeface="+mj-ea"/>
              </a:rPr>
              <a:t>线</a:t>
            </a:r>
            <a:r>
              <a:rPr lang="zh-CN" altLang="zh-CN" sz="3200" b="1" dirty="0">
                <a:solidFill>
                  <a:srgbClr val="0000FF"/>
                </a:solidFill>
                <a:latin typeface="+mj-ea"/>
                <a:ea typeface="+mj-ea"/>
              </a:rPr>
              <a:t>桥</a:t>
            </a:r>
            <a:r>
              <a:rPr lang="en-US" altLang="zh-CN" sz="3200" b="1" dirty="0">
                <a:solidFill>
                  <a:srgbClr val="0000FF"/>
                </a:solidFill>
                <a:latin typeface="+mj-ea"/>
                <a:ea typeface="+mj-ea"/>
              </a:rPr>
              <a:t>”</a:t>
            </a:r>
            <a:r>
              <a:rPr lang="zh-CN" altLang="zh-CN" sz="3200" b="1" dirty="0" smtClean="0">
                <a:solidFill>
                  <a:srgbClr val="0000FF"/>
                </a:solidFill>
                <a:latin typeface="+mj-ea"/>
                <a:ea typeface="+mj-ea"/>
              </a:rPr>
              <a:t>理解氧化还原反应</a:t>
            </a:r>
            <a:endParaRPr lang="zh-CN" altLang="zh-CN" sz="3200" b="1" dirty="0">
              <a:solidFill>
                <a:srgbClr val="0000FF"/>
              </a:solidFill>
              <a:latin typeface="+mj-ea"/>
              <a:ea typeface="+mj-ea"/>
            </a:endParaRPr>
          </a:p>
        </p:txBody>
      </p:sp>
      <p:sp>
        <p:nvSpPr>
          <p:cNvPr id="43" name="矩形 42"/>
          <p:cNvSpPr/>
          <p:nvPr/>
        </p:nvSpPr>
        <p:spPr>
          <a:xfrm>
            <a:off x="398194" y="909514"/>
            <a:ext cx="5480988" cy="2031325"/>
          </a:xfrm>
          <a:prstGeom prst="rect">
            <a:avLst/>
          </a:prstGeom>
        </p:spPr>
        <p:txBody>
          <a:bodyPr wrap="none">
            <a:spAutoFit/>
          </a:bodyPr>
          <a:lstStyle/>
          <a:p>
            <a:pPr>
              <a:lnSpc>
                <a:spcPct val="150000"/>
              </a:lnSpc>
            </a:pPr>
            <a:r>
              <a:rPr lang="en-US" altLang="zh-CN" sz="2800" b="1" kern="100" dirty="0" smtClean="0">
                <a:solidFill>
                  <a:srgbClr val="FF0000"/>
                </a:solidFill>
                <a:latin typeface="Times New Roman"/>
                <a:ea typeface="华文细黑"/>
              </a:rPr>
              <a:t>1.</a:t>
            </a:r>
            <a:r>
              <a:rPr lang="zh-CN" altLang="en-US" sz="2800" b="1" kern="100" dirty="0" smtClean="0">
                <a:solidFill>
                  <a:srgbClr val="FF0000"/>
                </a:solidFill>
                <a:latin typeface="Times New Roman"/>
                <a:ea typeface="华文细黑"/>
              </a:rPr>
              <a:t>还原剂失电子</a:t>
            </a:r>
            <a:r>
              <a:rPr lang="zh-CN" altLang="en-US" sz="2800" b="1" kern="100" dirty="0" smtClean="0">
                <a:solidFill>
                  <a:srgbClr val="FF0000"/>
                </a:solidFill>
                <a:latin typeface="Times New Roman"/>
                <a:ea typeface="华文细黑"/>
              </a:rPr>
              <a:t>，氧化剂得电子；</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2.</a:t>
            </a:r>
            <a:r>
              <a:rPr lang="zh-CN" altLang="en-US" sz="2800" b="1" kern="100" dirty="0" smtClean="0">
                <a:solidFill>
                  <a:srgbClr val="FF0000"/>
                </a:solidFill>
                <a:latin typeface="Times New Roman"/>
                <a:ea typeface="华文细黑"/>
              </a:rPr>
              <a:t>电子由还原剂指向氧化剂；</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3.</a:t>
            </a:r>
            <a:r>
              <a:rPr lang="zh-CN" altLang="en-US" sz="2800" b="1" kern="100" dirty="0" smtClean="0">
                <a:solidFill>
                  <a:srgbClr val="FF0000"/>
                </a:solidFill>
                <a:latin typeface="Times New Roman"/>
                <a:ea typeface="华文细黑"/>
              </a:rPr>
              <a:t>歧化反应，电子自身转移；</a:t>
            </a:r>
            <a:endParaRPr lang="en-US" altLang="zh-CN" sz="2800" b="1" kern="100" dirty="0" smtClean="0">
              <a:solidFill>
                <a:srgbClr val="0000FF"/>
              </a:solidFill>
              <a:latin typeface="Times New Roman"/>
              <a:ea typeface="华文细黑"/>
            </a:endParaRPr>
          </a:p>
        </p:txBody>
      </p:sp>
      <p:sp>
        <p:nvSpPr>
          <p:cNvPr id="44" name="矩形 43"/>
          <p:cNvSpPr/>
          <p:nvPr/>
        </p:nvSpPr>
        <p:spPr>
          <a:xfrm>
            <a:off x="6167214" y="1989634"/>
            <a:ext cx="5256584" cy="646331"/>
          </a:xfrm>
          <a:prstGeom prst="rect">
            <a:avLst/>
          </a:prstGeom>
        </p:spPr>
        <p:txBody>
          <a:bodyPr wrap="square">
            <a:spAutoFit/>
          </a:bodyPr>
          <a:lstStyle/>
          <a:p>
            <a:pPr>
              <a:defRPr/>
            </a:pPr>
            <a:r>
              <a:rPr lang="en-US" altLang="zh-CN" sz="3600" kern="100" dirty="0" smtClean="0">
                <a:latin typeface="Times New Roman"/>
                <a:ea typeface="华文细黑"/>
                <a:cs typeface="Times New Roman"/>
              </a:rPr>
              <a:t>2H</a:t>
            </a:r>
            <a:r>
              <a:rPr lang="en-US" altLang="zh-CN" sz="3600" kern="100" baseline="-25000" dirty="0" smtClean="0">
                <a:latin typeface="Times New Roman"/>
                <a:ea typeface="华文细黑"/>
                <a:cs typeface="Times New Roman"/>
              </a:rPr>
              <a:t>2</a:t>
            </a:r>
            <a:r>
              <a:rPr lang="en-US" altLang="zh-CN" sz="3600" kern="100" dirty="0" smtClean="0">
                <a:latin typeface="Times New Roman"/>
                <a:ea typeface="华文细黑"/>
                <a:cs typeface="Times New Roman"/>
              </a:rPr>
              <a:t>S + SO</a:t>
            </a:r>
            <a:r>
              <a:rPr lang="en-US" altLang="zh-CN" sz="3600" kern="100" baseline="-25000" dirty="0" smtClean="0">
                <a:latin typeface="Times New Roman"/>
                <a:ea typeface="华文细黑"/>
                <a:cs typeface="Times New Roman"/>
              </a:rPr>
              <a:t>2</a:t>
            </a:r>
            <a:r>
              <a:rPr lang="en-US" altLang="zh-CN" sz="3600" kern="100" baseline="30000" dirty="0" smtClean="0">
                <a:latin typeface="Times New Roman"/>
                <a:ea typeface="华文细黑"/>
                <a:cs typeface="Courier New"/>
              </a:rPr>
              <a:t> </a:t>
            </a:r>
            <a:r>
              <a:rPr lang="en-US" altLang="zh-CN" sz="3600" kern="100" spc="-80" dirty="0" smtClean="0">
                <a:latin typeface="Times New Roman"/>
                <a:ea typeface="华文细黑"/>
                <a:cs typeface="Courier New"/>
              </a:rPr>
              <a:t>=</a:t>
            </a:r>
            <a:r>
              <a:rPr lang="en-US" altLang="zh-CN" sz="3600" kern="100" dirty="0" smtClean="0">
                <a:latin typeface="Times New Roman"/>
                <a:ea typeface="华文细黑"/>
                <a:cs typeface="Courier New"/>
              </a:rPr>
              <a:t>= 3S + 2H</a:t>
            </a:r>
            <a:r>
              <a:rPr lang="en-US" altLang="zh-CN" sz="3600" kern="100" baseline="-25000" dirty="0" smtClean="0">
                <a:latin typeface="Times New Roman"/>
                <a:ea typeface="华文细黑"/>
                <a:cs typeface="Courier New"/>
              </a:rPr>
              <a:t>2</a:t>
            </a:r>
            <a:r>
              <a:rPr lang="en-US" altLang="zh-CN" sz="3600" kern="100" dirty="0" smtClean="0">
                <a:latin typeface="Times New Roman"/>
                <a:ea typeface="华文细黑"/>
                <a:cs typeface="Courier New"/>
              </a:rPr>
              <a:t>O</a:t>
            </a:r>
            <a:endParaRPr lang="zh-CN" altLang="en-US" sz="3600" dirty="0"/>
          </a:p>
        </p:txBody>
      </p:sp>
      <p:grpSp>
        <p:nvGrpSpPr>
          <p:cNvPr id="32" name="组合 31"/>
          <p:cNvGrpSpPr/>
          <p:nvPr/>
        </p:nvGrpSpPr>
        <p:grpSpPr>
          <a:xfrm>
            <a:off x="7077620" y="1666662"/>
            <a:ext cx="792000" cy="432048"/>
            <a:chOff x="7077620" y="1666662"/>
            <a:chExt cx="792000" cy="432048"/>
          </a:xfrm>
        </p:grpSpPr>
        <p:cxnSp>
          <p:nvCxnSpPr>
            <p:cNvPr id="11" name="直接连接符 10"/>
            <p:cNvCxnSpPr/>
            <p:nvPr/>
          </p:nvCxnSpPr>
          <p:spPr>
            <a:xfrm flipV="1">
              <a:off x="7077620" y="1666662"/>
              <a:ext cx="0" cy="43204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077620" y="1666662"/>
              <a:ext cx="792000"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cxnSp>
        <p:nvCxnSpPr>
          <p:cNvPr id="25" name="直接箭头连接符 24"/>
          <p:cNvCxnSpPr/>
          <p:nvPr/>
        </p:nvCxnSpPr>
        <p:spPr>
          <a:xfrm>
            <a:off x="7863140" y="1666662"/>
            <a:ext cx="0" cy="432048"/>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148458" y="1125538"/>
            <a:ext cx="708848" cy="584775"/>
          </a:xfrm>
          <a:prstGeom prst="rect">
            <a:avLst/>
          </a:prstGeom>
          <a:noFill/>
        </p:spPr>
        <p:txBody>
          <a:bodyPr wrap="none" rtlCol="0">
            <a:spAutoFit/>
          </a:bodyPr>
          <a:lstStyle/>
          <a:p>
            <a:r>
              <a:rPr lang="en-US" altLang="zh-CN" sz="3200" dirty="0" smtClean="0">
                <a:solidFill>
                  <a:srgbClr val="FF0000"/>
                </a:solidFill>
                <a:latin typeface="Times New Roman" panose="02020603050405020304" pitchFamily="18" charset="0"/>
                <a:cs typeface="Times New Roman" panose="02020603050405020304" pitchFamily="18" charset="0"/>
              </a:rPr>
              <a:t>4e-</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5645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animEffect transition="in" filter="fade">
                                      <p:cBhvr>
                                        <p:cTn id="7" dur="1000"/>
                                        <p:tgtEl>
                                          <p:spTgt spid="43">
                                            <p:txEl>
                                              <p:pRg st="0" end="0"/>
                                            </p:txEl>
                                          </p:spTgt>
                                        </p:tgtEl>
                                      </p:cBhvr>
                                    </p:animEffect>
                                    <p:anim calcmode="lin" valueType="num">
                                      <p:cBhvr>
                                        <p:cTn id="8" dur="10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3">
                                            <p:txEl>
                                              <p:pRg st="1" end="1"/>
                                            </p:txEl>
                                          </p:spTgt>
                                        </p:tgtEl>
                                        <p:attrNameLst>
                                          <p:attrName>style.visibility</p:attrName>
                                        </p:attrNameLst>
                                      </p:cBhvr>
                                      <p:to>
                                        <p:strVal val="visible"/>
                                      </p:to>
                                    </p:set>
                                    <p:animEffect transition="in" filter="fade">
                                      <p:cBhvr>
                                        <p:cTn id="14" dur="1000"/>
                                        <p:tgtEl>
                                          <p:spTgt spid="43">
                                            <p:txEl>
                                              <p:pRg st="1" end="1"/>
                                            </p:txEl>
                                          </p:spTgt>
                                        </p:tgtEl>
                                      </p:cBhvr>
                                    </p:animEffect>
                                    <p:anim calcmode="lin" valueType="num">
                                      <p:cBhvr>
                                        <p:cTn id="15" dur="1000" fill="hold"/>
                                        <p:tgtEl>
                                          <p:spTgt spid="4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3">
                                            <p:txEl>
                                              <p:pRg st="2" end="2"/>
                                            </p:txEl>
                                          </p:spTgt>
                                        </p:tgtEl>
                                        <p:attrNameLst>
                                          <p:attrName>style.visibility</p:attrName>
                                        </p:attrNameLst>
                                      </p:cBhvr>
                                      <p:to>
                                        <p:strVal val="visible"/>
                                      </p:to>
                                    </p:set>
                                    <p:animEffect transition="in" filter="fade">
                                      <p:cBhvr>
                                        <p:cTn id="21" dur="1000"/>
                                        <p:tgtEl>
                                          <p:spTgt spid="43">
                                            <p:txEl>
                                              <p:pRg st="2" end="2"/>
                                            </p:txEl>
                                          </p:spTgt>
                                        </p:tgtEl>
                                      </p:cBhvr>
                                    </p:animEffect>
                                    <p:anim calcmode="lin" valueType="num">
                                      <p:cBhvr>
                                        <p:cTn id="22" dur="1000" fill="hold"/>
                                        <p:tgtEl>
                                          <p:spTgt spid="4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barn(inVertical)">
                                      <p:cBhvr>
                                        <p:cTn id="28" dur="500"/>
                                        <p:tgtEl>
                                          <p:spTgt spid="4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up)">
                                      <p:cBhvr>
                                        <p:cTn id="33" dur="500"/>
                                        <p:tgtEl>
                                          <p:spTgt spid="25"/>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wipe(down)">
                                      <p:cBhvr>
                                        <p:cTn id="38" dur="500"/>
                                        <p:tgtEl>
                                          <p:spTgt spid="32"/>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barn(inVertical)">
                                      <p:cBhvr>
                                        <p:cTn id="43" dur="500"/>
                                        <p:tgtEl>
                                          <p:spTgt spid="28"/>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21515"/>
                                        </p:tgtEl>
                                        <p:attrNameLst>
                                          <p:attrName>style.visibility</p:attrName>
                                        </p:attrNameLst>
                                      </p:cBhvr>
                                      <p:to>
                                        <p:strVal val="visible"/>
                                      </p:to>
                                    </p:set>
                                    <p:animEffect transition="in" filter="fade">
                                      <p:cBhvr>
                                        <p:cTn id="48" dur="1000"/>
                                        <p:tgtEl>
                                          <p:spTgt spid="21515"/>
                                        </p:tgtEl>
                                      </p:cBhvr>
                                    </p:animEffect>
                                    <p:anim calcmode="lin" valueType="num">
                                      <p:cBhvr>
                                        <p:cTn id="49" dur="1000" fill="hold"/>
                                        <p:tgtEl>
                                          <p:spTgt spid="21515"/>
                                        </p:tgtEl>
                                        <p:attrNameLst>
                                          <p:attrName>ppt_x</p:attrName>
                                        </p:attrNameLst>
                                      </p:cBhvr>
                                      <p:tavLst>
                                        <p:tav tm="0">
                                          <p:val>
                                            <p:strVal val="#ppt_x"/>
                                          </p:val>
                                        </p:tav>
                                        <p:tav tm="100000">
                                          <p:val>
                                            <p:strVal val="#ppt_x"/>
                                          </p:val>
                                        </p:tav>
                                      </p:tavLst>
                                    </p:anim>
                                    <p:anim calcmode="lin" valueType="num">
                                      <p:cBhvr>
                                        <p:cTn id="50" dur="1000" fill="hold"/>
                                        <p:tgtEl>
                                          <p:spTgt spid="21515"/>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21516"/>
                                        </p:tgtEl>
                                        <p:attrNameLst>
                                          <p:attrName>style.visibility</p:attrName>
                                        </p:attrNameLst>
                                      </p:cBhvr>
                                      <p:to>
                                        <p:strVal val="visible"/>
                                      </p:to>
                                    </p:set>
                                    <p:animEffect transition="in" filter="fade">
                                      <p:cBhvr>
                                        <p:cTn id="55" dur="1000"/>
                                        <p:tgtEl>
                                          <p:spTgt spid="21516"/>
                                        </p:tgtEl>
                                      </p:cBhvr>
                                    </p:animEffect>
                                    <p:anim calcmode="lin" valueType="num">
                                      <p:cBhvr>
                                        <p:cTn id="56" dur="1000" fill="hold"/>
                                        <p:tgtEl>
                                          <p:spTgt spid="21516"/>
                                        </p:tgtEl>
                                        <p:attrNameLst>
                                          <p:attrName>ppt_x</p:attrName>
                                        </p:attrNameLst>
                                      </p:cBhvr>
                                      <p:tavLst>
                                        <p:tav tm="0">
                                          <p:val>
                                            <p:strVal val="#ppt_x"/>
                                          </p:val>
                                        </p:tav>
                                        <p:tav tm="100000">
                                          <p:val>
                                            <p:strVal val="#ppt_x"/>
                                          </p:val>
                                        </p:tav>
                                      </p:tavLst>
                                    </p:anim>
                                    <p:anim calcmode="lin" valueType="num">
                                      <p:cBhvr>
                                        <p:cTn id="57" dur="1000" fill="hold"/>
                                        <p:tgtEl>
                                          <p:spTgt spid="215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2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665675" y="2322568"/>
            <a:ext cx="10859063"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考点二　电子守恒思想在氧</a:t>
            </a:r>
            <a:r>
              <a:rPr lang="zh-CN" altLang="zh-CN" sz="6000" b="1" dirty="0" smtClean="0">
                <a:solidFill>
                  <a:schemeClr val="bg1"/>
                </a:solidFill>
                <a:latin typeface="+mj-ea"/>
                <a:ea typeface="+mj-ea"/>
              </a:rPr>
              <a:t>化</a:t>
            </a:r>
            <a:endParaRPr lang="en-US" altLang="zh-CN" sz="6000" b="1" dirty="0" smtClean="0">
              <a:solidFill>
                <a:schemeClr val="bg1"/>
              </a:solidFill>
              <a:latin typeface="+mj-ea"/>
              <a:ea typeface="+mj-ea"/>
            </a:endParaRPr>
          </a:p>
          <a:p>
            <a:pPr>
              <a:lnSpc>
                <a:spcPct val="120000"/>
              </a:lnSpc>
              <a:defRPr/>
            </a:pP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还原</a:t>
            </a:r>
            <a:r>
              <a:rPr lang="zh-CN" altLang="zh-CN" sz="6000" b="1" dirty="0">
                <a:solidFill>
                  <a:schemeClr val="bg1"/>
                </a:solidFill>
                <a:latin typeface="+mj-ea"/>
                <a:ea typeface="+mj-ea"/>
              </a:rPr>
              <a:t>反应计算中的应用</a:t>
            </a:r>
          </a:p>
        </p:txBody>
      </p:sp>
    </p:spTree>
    <p:extLst>
      <p:ext uri="{BB962C8B-B14F-4D97-AF65-F5344CB8AC3E}">
        <p14:creationId xmlns:p14="http://schemas.microsoft.com/office/powerpoint/2010/main" val="31580257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94658" y="718542"/>
            <a:ext cx="11633195" cy="1533729"/>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smtClean="0">
                <a:solidFill>
                  <a:srgbClr val="FF0000"/>
                </a:solidFill>
                <a:latin typeface="Times New Roman"/>
                <a:ea typeface="华文细黑"/>
                <a:cs typeface="Times New Roman"/>
              </a:rPr>
              <a:t>氧化还原</a:t>
            </a:r>
            <a:r>
              <a:rPr lang="zh-CN" altLang="zh-CN" sz="2800" b="1" kern="100" dirty="0">
                <a:solidFill>
                  <a:srgbClr val="FF0000"/>
                </a:solidFill>
                <a:latin typeface="Times New Roman"/>
                <a:ea typeface="华文细黑"/>
                <a:cs typeface="Times New Roman"/>
              </a:rPr>
              <a:t>反应的</a:t>
            </a:r>
            <a:r>
              <a:rPr lang="zh-CN" altLang="zh-CN" sz="2800" b="1" kern="100" dirty="0" smtClean="0">
                <a:solidFill>
                  <a:srgbClr val="FF0000"/>
                </a:solidFill>
                <a:latin typeface="Times New Roman"/>
                <a:ea typeface="华文细黑"/>
                <a:cs typeface="Times New Roman"/>
              </a:rPr>
              <a:t>实质</a:t>
            </a:r>
            <a:r>
              <a:rPr lang="zh-CN" altLang="en-US" sz="2800" b="1" kern="100" dirty="0" smtClean="0">
                <a:solidFill>
                  <a:srgbClr val="FF0000"/>
                </a:solidFill>
                <a:latin typeface="Times New Roman"/>
                <a:ea typeface="华文细黑"/>
                <a:cs typeface="Courier New"/>
              </a:rPr>
              <a:t>：</a:t>
            </a:r>
            <a:endParaRPr lang="en-US" altLang="zh-CN" sz="2800" b="1" kern="100" dirty="0" smtClean="0">
              <a:solidFill>
                <a:srgbClr val="FF0000"/>
              </a:solidFill>
              <a:latin typeface="Times New Roman"/>
              <a:ea typeface="华文细黑"/>
              <a:cs typeface="Courier New"/>
            </a:endParaRPr>
          </a:p>
          <a:p>
            <a:pPr algn="just">
              <a:lnSpc>
                <a:spcPts val="5500"/>
              </a:lnSpc>
              <a:spcAft>
                <a:spcPts val="0"/>
              </a:spcAft>
            </a:pPr>
            <a:r>
              <a:rPr lang="zh-CN" altLang="zh-CN" sz="2800" b="1" kern="100" dirty="0" smtClean="0">
                <a:solidFill>
                  <a:srgbClr val="FF0000"/>
                </a:solidFill>
                <a:latin typeface="Times New Roman"/>
                <a:ea typeface="华文细黑"/>
                <a:cs typeface="Times New Roman"/>
              </a:rPr>
              <a:t>氧化剂</a:t>
            </a:r>
            <a:r>
              <a:rPr lang="zh-CN" altLang="zh-CN" sz="2800" b="1" kern="100" dirty="0">
                <a:solidFill>
                  <a:srgbClr val="FF0000"/>
                </a:solidFill>
                <a:latin typeface="Times New Roman"/>
                <a:ea typeface="华文细黑"/>
                <a:cs typeface="Times New Roman"/>
              </a:rPr>
              <a:t>得到的电子</a:t>
            </a:r>
            <a:r>
              <a:rPr lang="zh-CN" altLang="zh-CN" sz="2800" b="1" kern="100" dirty="0" smtClean="0">
                <a:solidFill>
                  <a:srgbClr val="FF0000"/>
                </a:solidFill>
                <a:latin typeface="Times New Roman"/>
                <a:ea typeface="华文细黑"/>
                <a:cs typeface="Times New Roman"/>
              </a:rPr>
              <a:t>总数</a:t>
            </a:r>
            <a:r>
              <a:rPr lang="en-US" altLang="zh-CN" sz="2800" b="1" kern="100" dirty="0" smtClean="0">
                <a:solidFill>
                  <a:srgbClr val="FF0000"/>
                </a:solidFill>
                <a:latin typeface="Times New Roman"/>
                <a:ea typeface="华文细黑"/>
                <a:cs typeface="Times New Roman"/>
              </a:rPr>
              <a:t>=</a:t>
            </a:r>
            <a:r>
              <a:rPr lang="zh-CN" altLang="zh-CN" sz="2800" b="1" kern="100" dirty="0" smtClean="0">
                <a:solidFill>
                  <a:srgbClr val="FF0000"/>
                </a:solidFill>
                <a:latin typeface="Times New Roman"/>
                <a:ea typeface="华文细黑"/>
                <a:cs typeface="Times New Roman"/>
              </a:rPr>
              <a:t>还原剂</a:t>
            </a:r>
            <a:r>
              <a:rPr lang="zh-CN" altLang="zh-CN" sz="2800" b="1" kern="100" dirty="0">
                <a:solidFill>
                  <a:srgbClr val="FF0000"/>
                </a:solidFill>
                <a:latin typeface="Times New Roman"/>
                <a:ea typeface="华文细黑"/>
                <a:cs typeface="Times New Roman"/>
              </a:rPr>
              <a:t>失去的电子</a:t>
            </a:r>
            <a:r>
              <a:rPr lang="zh-CN" altLang="zh-CN" sz="2800" b="1" kern="100" dirty="0" smtClean="0">
                <a:solidFill>
                  <a:srgbClr val="FF0000"/>
                </a:solidFill>
                <a:latin typeface="Times New Roman"/>
                <a:ea typeface="华文细黑"/>
                <a:cs typeface="Times New Roman"/>
              </a:rPr>
              <a:t>总数，</a:t>
            </a:r>
            <a:r>
              <a:rPr lang="zh-CN" altLang="en-US" sz="2800" b="1" kern="100" dirty="0" smtClean="0">
                <a:solidFill>
                  <a:srgbClr val="FF0000"/>
                </a:solidFill>
                <a:latin typeface="Times New Roman"/>
                <a:ea typeface="华文细黑"/>
                <a:cs typeface="Times New Roman"/>
              </a:rPr>
              <a:t>（</a:t>
            </a:r>
            <a:r>
              <a:rPr lang="zh-CN" altLang="zh-CN" sz="2800" b="1" kern="100" dirty="0" smtClean="0">
                <a:solidFill>
                  <a:srgbClr val="FF0000"/>
                </a:solidFill>
                <a:latin typeface="Times New Roman"/>
                <a:ea typeface="华文细黑"/>
                <a:cs typeface="Times New Roman"/>
              </a:rPr>
              <a:t>电子守恒</a:t>
            </a:r>
            <a:r>
              <a:rPr lang="zh-CN" altLang="en-US" sz="2800" b="1" kern="100" dirty="0" smtClean="0">
                <a:solidFill>
                  <a:srgbClr val="FF0000"/>
                </a:solidFill>
                <a:latin typeface="Times New Roman"/>
                <a:ea typeface="华文细黑"/>
                <a:cs typeface="Times New Roman"/>
              </a:rPr>
              <a:t>）</a:t>
            </a:r>
            <a:r>
              <a:rPr lang="zh-CN" altLang="zh-CN" sz="2800" b="1" kern="100" dirty="0" smtClean="0">
                <a:solidFill>
                  <a:srgbClr val="FF0000"/>
                </a:solidFill>
                <a:latin typeface="Times New Roman"/>
                <a:ea typeface="华文细黑"/>
                <a:cs typeface="Times New Roman"/>
              </a:rPr>
              <a:t>。</a:t>
            </a:r>
            <a:endParaRPr lang="zh-CN" altLang="zh-CN" sz="800" kern="100" dirty="0">
              <a:latin typeface="宋体"/>
              <a:cs typeface="Courier New"/>
            </a:endParaRPr>
          </a:p>
        </p:txBody>
      </p:sp>
      <p:sp>
        <p:nvSpPr>
          <p:cNvPr id="2" name="矩形 1"/>
          <p:cNvSpPr/>
          <p:nvPr/>
        </p:nvSpPr>
        <p:spPr>
          <a:xfrm>
            <a:off x="838622" y="2637705"/>
            <a:ext cx="10081120" cy="1384995"/>
          </a:xfrm>
          <a:prstGeom prst="rect">
            <a:avLst/>
          </a:prstGeom>
        </p:spPr>
        <p:txBody>
          <a:bodyPr wrap="square">
            <a:spAutoFit/>
          </a:bodyPr>
          <a:lstStyle/>
          <a:p>
            <a:pPr lvl="0" algn="just">
              <a:lnSpc>
                <a:spcPct val="150000"/>
              </a:lnSpc>
            </a:pPr>
            <a:r>
              <a:rPr lang="en-US" altLang="zh-CN" sz="2800" b="1" i="1" kern="100" dirty="0">
                <a:solidFill>
                  <a:srgbClr val="0000FF"/>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氧化剂</a:t>
            </a:r>
            <a:r>
              <a:rPr lang="en-US" altLang="zh-CN" sz="2800" b="1" kern="100" dirty="0">
                <a:solidFill>
                  <a:srgbClr val="0000FF"/>
                </a:solidFill>
                <a:latin typeface="Times New Roman"/>
                <a:ea typeface="华文细黑"/>
                <a:cs typeface="Courier New"/>
              </a:rPr>
              <a:t>)</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变价原子个数</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化合价变化值</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高价－低价</a:t>
            </a:r>
            <a:r>
              <a:rPr lang="en-US" altLang="zh-CN" sz="2800" b="1" kern="100" dirty="0" smtClean="0">
                <a:solidFill>
                  <a:srgbClr val="0000FF"/>
                </a:solidFill>
                <a:latin typeface="Times New Roman"/>
                <a:ea typeface="华文细黑"/>
                <a:cs typeface="Courier New"/>
              </a:rPr>
              <a:t>)</a:t>
            </a:r>
          </a:p>
          <a:p>
            <a:pPr lvl="0" algn="just">
              <a:lnSpc>
                <a:spcPct val="150000"/>
              </a:lnSpc>
            </a:pPr>
            <a:r>
              <a:rPr lang="zh-CN" altLang="zh-CN" sz="2800" b="1" kern="100" dirty="0" smtClean="0">
                <a:solidFill>
                  <a:srgbClr val="0000FF"/>
                </a:solidFill>
                <a:latin typeface="Times New Roman"/>
                <a:ea typeface="华文细黑"/>
                <a:cs typeface="Times New Roman"/>
              </a:rPr>
              <a:t>＝</a:t>
            </a:r>
            <a:r>
              <a:rPr lang="en-US" altLang="zh-CN" sz="2800" b="1" i="1" kern="100" dirty="0">
                <a:solidFill>
                  <a:srgbClr val="0000FF"/>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还原剂</a:t>
            </a:r>
            <a:r>
              <a:rPr lang="en-US" altLang="zh-CN" sz="2800" b="1" kern="100" dirty="0">
                <a:solidFill>
                  <a:srgbClr val="0000FF"/>
                </a:solidFill>
                <a:latin typeface="Times New Roman"/>
                <a:ea typeface="华文细黑"/>
                <a:cs typeface="Courier New"/>
              </a:rPr>
              <a:t>)</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变价原子个数</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化合价变化值</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高价－低价</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a:t>
            </a:r>
            <a:endParaRPr lang="zh-CN" altLang="zh-CN" sz="2800" b="1" kern="100" dirty="0">
              <a:solidFill>
                <a:srgbClr val="0000FF"/>
              </a:solidFill>
              <a:latin typeface="宋体"/>
              <a:cs typeface="Courier New"/>
            </a:endParaRPr>
          </a:p>
        </p:txBody>
      </p:sp>
    </p:spTree>
    <p:extLst>
      <p:ext uri="{BB962C8B-B14F-4D97-AF65-F5344CB8AC3E}">
        <p14:creationId xmlns:p14="http://schemas.microsoft.com/office/powerpoint/2010/main" val="34990429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8335" y="693490"/>
            <a:ext cx="11120877" cy="3618939"/>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两元素之间得失电子守恒问题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现有</a:t>
            </a:r>
            <a:r>
              <a:rPr lang="en-US" altLang="zh-CN" sz="2800" kern="100" dirty="0">
                <a:latin typeface="Times New Roman"/>
                <a:ea typeface="华文细黑"/>
                <a:cs typeface="Courier New"/>
              </a:rPr>
              <a:t>24 mL</a:t>
            </a:r>
            <a:r>
              <a:rPr lang="zh-CN" altLang="zh-CN" sz="2800" kern="100" dirty="0">
                <a:latin typeface="Times New Roman"/>
                <a:ea typeface="华文细黑"/>
                <a:cs typeface="Times New Roman"/>
              </a:rPr>
              <a:t>浓度为</a:t>
            </a:r>
            <a:r>
              <a:rPr lang="en-US" altLang="zh-CN" sz="2800" kern="100" dirty="0">
                <a:latin typeface="Times New Roman"/>
                <a:ea typeface="华文细黑"/>
                <a:cs typeface="Courier New"/>
              </a:rPr>
              <a:t>0.05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溶液恰好与</a:t>
            </a:r>
            <a:r>
              <a:rPr lang="en-US" altLang="zh-CN" sz="2800" kern="100" dirty="0">
                <a:latin typeface="Times New Roman"/>
                <a:ea typeface="华文细黑"/>
                <a:cs typeface="Courier New"/>
              </a:rPr>
              <a:t>20 mL</a:t>
            </a:r>
            <a:r>
              <a:rPr lang="zh-CN" altLang="zh-CN" sz="2800" kern="100" dirty="0">
                <a:latin typeface="Times New Roman"/>
                <a:ea typeface="华文细黑"/>
                <a:cs typeface="Times New Roman"/>
              </a:rPr>
              <a:t>浓度</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0.02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溶液完全反应。已知</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可被</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，则元素</a:t>
            </a:r>
            <a:r>
              <a:rPr lang="en-US" altLang="zh-CN" sz="2800" kern="100" dirty="0">
                <a:latin typeface="Times New Roman"/>
                <a:ea typeface="华文细黑"/>
                <a:cs typeface="Courier New"/>
              </a:rPr>
              <a:t>Cr</a:t>
            </a:r>
            <a:r>
              <a:rPr lang="zh-CN" altLang="zh-CN" sz="2800" kern="100" dirty="0">
                <a:latin typeface="Times New Roman"/>
                <a:ea typeface="华文细黑"/>
                <a:cs typeface="Times New Roman"/>
              </a:rPr>
              <a:t>在还原产物中的化合价为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  </a:t>
            </a:r>
            <a:r>
              <a:rPr lang="en-US" altLang="zh-CN" sz="2800" kern="100" dirty="0" smtClean="0">
                <a:latin typeface="Times New Roman"/>
                <a:ea typeface="华文细黑"/>
                <a:cs typeface="Courier New"/>
              </a:rPr>
              <a:t>         C</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5</a:t>
            </a:r>
            <a:endParaRPr lang="zh-CN" altLang="zh-CN" sz="2800" kern="100" dirty="0">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152188" y="4312429"/>
            <a:ext cx="11991690" cy="2062079"/>
          </a:xfrm>
          <a:prstGeom prst="rect">
            <a:avLst/>
          </a:prstGeom>
        </p:spPr>
        <p:txBody>
          <a:bodyPr wrap="square" lIns="121898" tIns="60948" rIns="121898" bIns="60948">
            <a:spAutoFit/>
          </a:bodyPr>
          <a:lstStyle/>
          <a:p>
            <a:pPr lvl="0" algn="just">
              <a:lnSpc>
                <a:spcPct val="150000"/>
              </a:lnSpc>
            </a:pPr>
            <a:r>
              <a:rPr lang="en-US" altLang="zh-CN" sz="2800" b="1" kern="100" dirty="0" smtClean="0">
                <a:solidFill>
                  <a:srgbClr val="FF0000"/>
                </a:solidFill>
                <a:latin typeface="Times New Roman"/>
                <a:ea typeface="华文细黑"/>
                <a:cs typeface="Courier New"/>
              </a:rPr>
              <a:t>S</a:t>
            </a:r>
            <a:r>
              <a:rPr lang="zh-CN" altLang="zh-CN" sz="2800" b="1" kern="100" dirty="0">
                <a:solidFill>
                  <a:srgbClr val="FF0000"/>
                </a:solidFill>
                <a:latin typeface="Times New Roman"/>
                <a:ea typeface="华文细黑"/>
                <a:cs typeface="Times New Roman"/>
              </a:rPr>
              <a:t>元素的化合价从＋</a:t>
            </a:r>
            <a:r>
              <a:rPr lang="en-US" altLang="zh-CN" sz="2800" b="1" kern="100" dirty="0" smtClean="0">
                <a:solidFill>
                  <a:srgbClr val="FF0000"/>
                </a:solidFill>
                <a:latin typeface="Times New Roman"/>
                <a:ea typeface="华文细黑"/>
                <a:cs typeface="Courier New"/>
              </a:rPr>
              <a:t>4</a:t>
            </a:r>
            <a:r>
              <a:rPr lang="en-US" altLang="zh-CN" sz="2800" b="1" kern="100" dirty="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smtClean="0">
                <a:solidFill>
                  <a:srgbClr val="FF0000"/>
                </a:solidFill>
                <a:latin typeface="Times New Roman"/>
                <a:ea typeface="华文细黑"/>
                <a:cs typeface="Times New Roman"/>
              </a:rPr>
              <a:t>；</a:t>
            </a:r>
            <a:r>
              <a:rPr lang="en-US" altLang="zh-CN" sz="2800" b="1" kern="100" dirty="0" smtClean="0">
                <a:solidFill>
                  <a:srgbClr val="0000FF"/>
                </a:solidFill>
                <a:latin typeface="Times New Roman"/>
                <a:ea typeface="华文细黑"/>
                <a:cs typeface="Courier New"/>
              </a:rPr>
              <a:t>Cr</a:t>
            </a:r>
            <a:r>
              <a:rPr lang="zh-CN" altLang="zh-CN" sz="2800" b="1" kern="100" dirty="0">
                <a:solidFill>
                  <a:srgbClr val="0000FF"/>
                </a:solidFill>
                <a:latin typeface="Times New Roman"/>
                <a:ea typeface="华文细黑"/>
                <a:cs typeface="Times New Roman"/>
              </a:rPr>
              <a:t>元素的</a:t>
            </a:r>
            <a:r>
              <a:rPr lang="zh-CN" altLang="zh-CN" sz="2800" b="1" kern="100" dirty="0" smtClean="0">
                <a:solidFill>
                  <a:srgbClr val="0000FF"/>
                </a:solidFill>
                <a:latin typeface="Times New Roman"/>
                <a:ea typeface="华文细黑"/>
                <a:cs typeface="Times New Roman"/>
              </a:rPr>
              <a:t>化合价从</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6</a:t>
            </a:r>
            <a:r>
              <a:rPr lang="en-US" altLang="zh-CN" sz="2800" b="1" kern="100" dirty="0" smtClean="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i="1" kern="100" dirty="0" smtClean="0">
                <a:solidFill>
                  <a:srgbClr val="FF0000"/>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设化合价为＋</a:t>
            </a:r>
            <a:r>
              <a:rPr lang="en-US" altLang="zh-CN" sz="2800" b="1" i="1" kern="100" dirty="0">
                <a:solidFill>
                  <a:srgbClr val="0000FF"/>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。根据氧化还原反应中得失电子守恒规律，</a:t>
            </a:r>
            <a:r>
              <a:rPr lang="zh-CN" altLang="zh-CN" sz="2800" b="1" kern="100" dirty="0" smtClean="0">
                <a:solidFill>
                  <a:srgbClr val="0000FF"/>
                </a:solidFill>
                <a:latin typeface="Times New Roman"/>
                <a:ea typeface="华文细黑"/>
                <a:cs typeface="Times New Roman"/>
              </a:rPr>
              <a:t>有</a:t>
            </a:r>
            <a:r>
              <a:rPr lang="en-US" altLang="zh-CN" sz="2800" b="1" kern="100" dirty="0" smtClean="0">
                <a:solidFill>
                  <a:srgbClr val="FF0000"/>
                </a:solidFill>
                <a:latin typeface="Times New Roman"/>
                <a:ea typeface="华文细黑"/>
                <a:cs typeface="Courier New"/>
              </a:rPr>
              <a:t>0.05mol·L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0.024L</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a:t>
            </a:r>
            <a:r>
              <a:rPr lang="en-US" altLang="zh-CN" sz="2800" b="1" kern="100" dirty="0" smtClean="0">
                <a:solidFill>
                  <a:srgbClr val="FF0000"/>
                </a:solidFill>
                <a:latin typeface="Times New Roman"/>
                <a:ea typeface="华文细黑"/>
                <a:cs typeface="Courier New"/>
              </a:rPr>
              <a:t>6-4</a:t>
            </a:r>
            <a:r>
              <a:rPr lang="en-US" altLang="zh-CN" sz="2800" b="1" kern="100" dirty="0">
                <a:solidFill>
                  <a:srgbClr val="FF0000"/>
                </a:solidFill>
                <a:latin typeface="Times New Roman"/>
                <a:ea typeface="华文细黑"/>
                <a:cs typeface="Courier New"/>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0.02 </a:t>
            </a:r>
            <a:r>
              <a:rPr lang="en-US" altLang="zh-CN" sz="2800" b="1" kern="100" dirty="0" err="1">
                <a:solidFill>
                  <a:srgbClr val="FF0000"/>
                </a:solidFill>
                <a:latin typeface="Times New Roman"/>
                <a:ea typeface="华文细黑"/>
                <a:cs typeface="Courier New"/>
              </a:rPr>
              <a:t>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0.020 L</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a:solidFill>
                  <a:srgbClr val="FF0000"/>
                </a:solidFill>
                <a:latin typeface="Times New Roman"/>
                <a:ea typeface="华文细黑"/>
                <a:cs typeface="Times New Roman"/>
              </a:rPr>
              <a:t>－</a:t>
            </a:r>
            <a:r>
              <a:rPr lang="en-US" altLang="zh-CN" sz="2800" b="1" i="1" kern="100" dirty="0">
                <a:solidFill>
                  <a:srgbClr val="FF0000"/>
                </a:solidFill>
                <a:latin typeface="Times New Roman"/>
                <a:ea typeface="华文细黑"/>
                <a:cs typeface="Courier New"/>
              </a:rPr>
              <a:t>n</a:t>
            </a:r>
            <a:r>
              <a:rPr lang="en-US" altLang="zh-CN" sz="2800" b="1" kern="100" dirty="0">
                <a:solidFill>
                  <a:srgbClr val="FF0000"/>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，解得</a:t>
            </a:r>
            <a:r>
              <a:rPr lang="en-US" altLang="zh-CN" sz="2800" b="1" i="1" kern="100" dirty="0">
                <a:solidFill>
                  <a:srgbClr val="FF0000"/>
                </a:solidFill>
                <a:latin typeface="Times New Roman"/>
                <a:ea typeface="华文细黑"/>
                <a:cs typeface="Courier New"/>
              </a:rPr>
              <a:t>n</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3</a:t>
            </a:r>
            <a:r>
              <a:rPr lang="zh-CN" altLang="zh-CN" sz="2800" b="1" kern="100" dirty="0" smtClean="0">
                <a:solidFill>
                  <a:srgbClr val="0000FF"/>
                </a:solidFill>
                <a:latin typeface="Times New Roman"/>
                <a:ea typeface="华文细黑"/>
                <a:cs typeface="Times New Roman"/>
              </a:rPr>
              <a:t>。</a:t>
            </a:r>
            <a:endParaRPr lang="zh-CN" altLang="zh-CN" sz="2800" b="1" kern="100" dirty="0">
              <a:solidFill>
                <a:srgbClr val="0000FF"/>
              </a:solidFill>
              <a:latin typeface="Times New Roman"/>
              <a:cs typeface="Times New Roman"/>
            </a:endParaRPr>
          </a:p>
        </p:txBody>
      </p:sp>
      <p:sp>
        <p:nvSpPr>
          <p:cNvPr id="2" name="矩形 1"/>
          <p:cNvSpPr/>
          <p:nvPr/>
        </p:nvSpPr>
        <p:spPr>
          <a:xfrm>
            <a:off x="7633574" y="2755637"/>
            <a:ext cx="477856" cy="823752"/>
          </a:xfrm>
          <a:prstGeom prst="rect">
            <a:avLst/>
          </a:prstGeom>
        </p:spPr>
        <p:txBody>
          <a:bodyPr wrap="square">
            <a:spAutoFit/>
          </a:bodyPr>
          <a:lstStyle/>
          <a:p>
            <a:pPr lvl="0" algn="just">
              <a:lnSpc>
                <a:spcPct val="150000"/>
              </a:lnSpc>
            </a:pPr>
            <a:r>
              <a:rPr lang="en-US" altLang="zh-CN" sz="3600" b="1" kern="100" dirty="0" smtClean="0">
                <a:solidFill>
                  <a:srgbClr val="FF0000"/>
                </a:solidFill>
                <a:latin typeface="Times New Roman"/>
                <a:cs typeface="Times New Roman"/>
              </a:rPr>
              <a:t>B</a:t>
            </a:r>
            <a:endParaRPr lang="zh-CN" altLang="zh-CN" sz="3600" b="1" kern="100" dirty="0">
              <a:solidFill>
                <a:srgbClr val="FF0000"/>
              </a:solidFill>
              <a:latin typeface="Times New Roman"/>
              <a:cs typeface="Times New Roman"/>
            </a:endParaRPr>
          </a:p>
        </p:txBody>
      </p:sp>
    </p:spTree>
    <p:extLst>
      <p:ext uri="{BB962C8B-B14F-4D97-AF65-F5344CB8AC3E}">
        <p14:creationId xmlns:p14="http://schemas.microsoft.com/office/powerpoint/2010/main" val="937822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1000"/>
                                        <p:tgtEl>
                                          <p:spTgt spid="15">
                                            <p:txEl>
                                              <p:pRg st="0" end="0"/>
                                            </p:txEl>
                                          </p:spTgt>
                                        </p:tgtEl>
                                      </p:cBhvr>
                                    </p:animEffect>
                                    <p:anim calcmode="lin" valueType="num">
                                      <p:cBhvr>
                                        <p:cTn id="8"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37987" y="-100036"/>
            <a:ext cx="11751570" cy="3470134"/>
          </a:xfrm>
          <a:prstGeom prst="rect">
            <a:avLst/>
          </a:prstGeom>
        </p:spPr>
        <p:txBody>
          <a:bodyPr wrap="square" lIns="121876" tIns="60937" rIns="121876" bIns="60937">
            <a:spAutoFit/>
          </a:bodyPr>
          <a:lstStyle/>
          <a:p>
            <a:pPr algn="just" defTabSz="1219062">
              <a:lnSpc>
                <a:spcPct val="150000"/>
              </a:lnSpc>
              <a:defRPr/>
            </a:pPr>
            <a:r>
              <a:rPr lang="en-US" altLang="zh-CN" sz="2900" b="1" kern="100" dirty="0">
                <a:solidFill>
                  <a:srgbClr val="FF0000"/>
                </a:solidFill>
                <a:latin typeface="Times New Roman"/>
                <a:ea typeface="华文细黑"/>
                <a:cs typeface="Courier New"/>
              </a:rPr>
              <a:t>2.</a:t>
            </a:r>
            <a:r>
              <a:rPr lang="zh-CN" altLang="zh-CN" sz="2900" b="1" kern="100" dirty="0">
                <a:solidFill>
                  <a:srgbClr val="FF0000"/>
                </a:solidFill>
                <a:latin typeface="Times New Roman"/>
                <a:ea typeface="华文细黑"/>
                <a:cs typeface="Times New Roman"/>
              </a:rPr>
              <a:t>价态归中规律思维模型</a:t>
            </a:r>
            <a:endParaRPr lang="zh-CN" altLang="zh-CN" sz="2900" b="1" kern="100" dirty="0">
              <a:solidFill>
                <a:srgbClr val="FF0000"/>
              </a:solidFill>
              <a:latin typeface="宋体"/>
              <a:cs typeface="Courier New"/>
            </a:endParaRPr>
          </a:p>
          <a:p>
            <a:pPr algn="just" defTabSz="1219062">
              <a:lnSpc>
                <a:spcPct val="150000"/>
              </a:lnSpc>
              <a:defRPr/>
            </a:pPr>
            <a:r>
              <a:rPr lang="zh-CN" altLang="zh-CN" sz="2900" b="1" kern="100" dirty="0">
                <a:latin typeface="Times New Roman"/>
                <a:ea typeface="华文细黑"/>
                <a:cs typeface="Times New Roman"/>
              </a:rPr>
              <a:t>含不同价态的同种元素的物质间发生氧化还原反应时，该元素价态的变化一定遵循</a:t>
            </a:r>
            <a:r>
              <a:rPr lang="en-US" altLang="zh-CN" sz="2900" b="1" kern="100" dirty="0">
                <a:solidFill>
                  <a:srgbClr val="FF0000"/>
                </a:solidFill>
                <a:latin typeface="宋体"/>
                <a:ea typeface="华文细黑"/>
                <a:cs typeface="Times New Roman"/>
              </a:rPr>
              <a:t>“</a:t>
            </a:r>
            <a:r>
              <a:rPr lang="zh-CN" altLang="zh-CN" sz="2900" b="1" kern="100" dirty="0">
                <a:solidFill>
                  <a:srgbClr val="FF0000"/>
                </a:solidFill>
                <a:latin typeface="Times New Roman"/>
                <a:ea typeface="华文细黑"/>
                <a:cs typeface="Times New Roman"/>
              </a:rPr>
              <a:t>高价＋低价</a:t>
            </a:r>
            <a:r>
              <a:rPr lang="en-US" altLang="zh-CN" sz="2900" b="1" kern="100" spc="-125" dirty="0">
                <a:solidFill>
                  <a:srgbClr val="FF0000"/>
                </a:solidFill>
                <a:latin typeface="宋体"/>
                <a:ea typeface="华文细黑"/>
                <a:cs typeface="Times New Roman"/>
              </a:rPr>
              <a:t>      </a:t>
            </a:r>
            <a:r>
              <a:rPr lang="zh-CN" altLang="zh-CN" sz="2900" b="1" kern="100" dirty="0">
                <a:solidFill>
                  <a:srgbClr val="FF0000"/>
                </a:solidFill>
                <a:latin typeface="Times New Roman"/>
                <a:ea typeface="华文细黑"/>
                <a:cs typeface="Times New Roman"/>
              </a:rPr>
              <a:t>中间价</a:t>
            </a:r>
            <a:r>
              <a:rPr lang="en-US" altLang="zh-CN" sz="2900" b="1" kern="100" dirty="0">
                <a:solidFill>
                  <a:srgbClr val="FF0000"/>
                </a:solidFill>
                <a:latin typeface="宋体"/>
                <a:ea typeface="华文细黑"/>
                <a:cs typeface="Times New Roman"/>
              </a:rPr>
              <a:t>”</a:t>
            </a:r>
            <a:r>
              <a:rPr lang="zh-CN" altLang="zh-CN" sz="2900" b="1" kern="100" dirty="0">
                <a:solidFill>
                  <a:srgbClr val="FF0000"/>
                </a:solidFill>
                <a:latin typeface="Times New Roman"/>
                <a:ea typeface="华文细黑"/>
                <a:cs typeface="Times New Roman"/>
              </a:rPr>
              <a:t>，而不会出现交叉现象</a:t>
            </a:r>
            <a:r>
              <a:rPr lang="zh-CN" altLang="zh-CN" sz="2900" b="1" kern="100" dirty="0">
                <a:latin typeface="Times New Roman"/>
                <a:ea typeface="华文细黑"/>
                <a:cs typeface="Times New Roman"/>
              </a:rPr>
              <a:t>。简记为</a:t>
            </a:r>
            <a:r>
              <a:rPr lang="en-US" altLang="zh-CN" sz="2900" b="1" kern="100" dirty="0">
                <a:solidFill>
                  <a:srgbClr val="FF0000"/>
                </a:solidFill>
                <a:latin typeface="宋体"/>
                <a:ea typeface="华文细黑"/>
                <a:cs typeface="Times New Roman"/>
              </a:rPr>
              <a:t>“</a:t>
            </a:r>
            <a:r>
              <a:rPr lang="zh-CN" altLang="zh-CN" sz="2900" b="1" kern="100" dirty="0">
                <a:solidFill>
                  <a:srgbClr val="FF0000"/>
                </a:solidFill>
                <a:latin typeface="Times New Roman"/>
                <a:ea typeface="华文细黑"/>
                <a:cs typeface="Times New Roman"/>
              </a:rPr>
              <a:t>两相靠，不相交</a:t>
            </a:r>
            <a:r>
              <a:rPr lang="en-US" altLang="zh-CN" sz="2900" b="1" kern="100" dirty="0">
                <a:solidFill>
                  <a:srgbClr val="FF0000"/>
                </a:solidFill>
                <a:latin typeface="宋体"/>
                <a:ea typeface="华文细黑"/>
                <a:cs typeface="Times New Roman"/>
              </a:rPr>
              <a:t>”</a:t>
            </a:r>
            <a:r>
              <a:rPr lang="zh-CN" altLang="zh-CN" sz="2900" b="1" kern="100" dirty="0">
                <a:latin typeface="Times New Roman"/>
                <a:ea typeface="华文细黑"/>
                <a:cs typeface="Times New Roman"/>
              </a:rPr>
              <a:t>。</a:t>
            </a:r>
            <a:endParaRPr lang="zh-CN" altLang="zh-CN" sz="2900" b="1" kern="100" dirty="0">
              <a:latin typeface="宋体"/>
              <a:cs typeface="Courier New"/>
            </a:endParaRPr>
          </a:p>
          <a:p>
            <a:pPr algn="just" defTabSz="1219062">
              <a:lnSpc>
                <a:spcPct val="150000"/>
              </a:lnSpc>
              <a:defRPr/>
            </a:pPr>
            <a:r>
              <a:rPr lang="zh-CN" altLang="zh-CN" sz="2900" b="1" kern="100" dirty="0">
                <a:latin typeface="Times New Roman"/>
                <a:ea typeface="华文细黑"/>
                <a:cs typeface="Times New Roman"/>
              </a:rPr>
              <a:t>例如，不同价态硫之间</a:t>
            </a:r>
            <a:r>
              <a:rPr lang="zh-CN" altLang="zh-CN" sz="2900" b="1" kern="100" dirty="0" smtClean="0">
                <a:latin typeface="Times New Roman"/>
                <a:ea typeface="华文细黑"/>
                <a:cs typeface="Times New Roman"/>
              </a:rPr>
              <a:t>可以</a:t>
            </a:r>
            <a:r>
              <a:rPr lang="en-US" altLang="zh-CN" sz="2900" b="1" kern="100" dirty="0">
                <a:latin typeface="Times New Roman"/>
                <a:ea typeface="华文细黑"/>
                <a:cs typeface="Times New Roman"/>
              </a:rPr>
              <a:t> </a:t>
            </a:r>
            <a:r>
              <a:rPr lang="en-US" altLang="zh-CN" sz="2900" b="1" kern="100" dirty="0" smtClean="0">
                <a:latin typeface="Times New Roman"/>
                <a:ea typeface="华文细黑"/>
                <a:cs typeface="Times New Roman"/>
              </a:rPr>
              <a:t>          </a:t>
            </a:r>
            <a:r>
              <a:rPr lang="zh-CN" altLang="zh-CN" sz="2900" b="1" kern="100" dirty="0" smtClean="0">
                <a:latin typeface="Times New Roman"/>
                <a:ea typeface="华文细黑"/>
                <a:cs typeface="Times New Roman"/>
              </a:rPr>
              <a:t>氧化还原</a:t>
            </a:r>
            <a:r>
              <a:rPr lang="zh-CN" altLang="zh-CN" sz="2900" b="1" kern="100" dirty="0">
                <a:latin typeface="Times New Roman"/>
                <a:ea typeface="华文细黑"/>
                <a:cs typeface="Times New Roman"/>
              </a:rPr>
              <a:t>反应</a:t>
            </a:r>
            <a:r>
              <a:rPr lang="zh-CN" altLang="zh-CN" sz="2900" b="1" kern="100" dirty="0" smtClean="0">
                <a:latin typeface="Times New Roman"/>
                <a:ea typeface="华文细黑"/>
                <a:cs typeface="Times New Roman"/>
              </a:rPr>
              <a:t>是</a:t>
            </a:r>
            <a:r>
              <a:rPr lang="zh-CN" altLang="en-US" sz="2900" kern="100" dirty="0">
                <a:solidFill>
                  <a:srgbClr val="FF0000"/>
                </a:solidFill>
                <a:latin typeface="Times New Roman"/>
                <a:ea typeface="华文细黑"/>
                <a:cs typeface="Times New Roman"/>
              </a:rPr>
              <a:t>相邻价态不反应</a:t>
            </a:r>
            <a:endParaRPr lang="zh-CN" altLang="zh-CN" sz="2900" b="1" kern="100" dirty="0">
              <a:latin typeface="宋体"/>
              <a:cs typeface="Courier New"/>
            </a:endParaRPr>
          </a:p>
        </p:txBody>
      </p:sp>
      <p:pic>
        <p:nvPicPr>
          <p:cNvPr id="34819" name="Picture 2" descr="\\李笑影\e\人教版化学\57.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83113"/>
            <a:ext cx="5627485" cy="2284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239153" y="6094236"/>
            <a:ext cx="10793595" cy="761729"/>
          </a:xfrm>
          <a:prstGeom prst="rect">
            <a:avLst/>
          </a:prstGeom>
        </p:spPr>
        <p:txBody>
          <a:bodyPr lIns="91423" tIns="45711" rIns="91423" bIns="45711">
            <a:spAutoFit/>
          </a:bodyPr>
          <a:lstStyle/>
          <a:p>
            <a:pPr algn="just" defTabSz="1219062">
              <a:lnSpc>
                <a:spcPct val="150000"/>
              </a:lnSpc>
              <a:defRPr/>
            </a:pPr>
            <a:r>
              <a:rPr lang="zh-CN" altLang="zh-CN" sz="2900" kern="100" dirty="0">
                <a:solidFill>
                  <a:srgbClr val="0000FF"/>
                </a:solidFill>
                <a:latin typeface="黑体"/>
                <a:ea typeface="黑体" pitchFamily="49" charset="-122"/>
                <a:cs typeface="Times New Roman"/>
              </a:rPr>
              <a:t>注：</a:t>
            </a:r>
            <a:r>
              <a:rPr lang="en-US" altLang="zh-CN" sz="2900" kern="100" dirty="0">
                <a:solidFill>
                  <a:srgbClr val="FF0000"/>
                </a:solidFill>
                <a:latin typeface="宋体"/>
                <a:ea typeface="华文细黑"/>
                <a:cs typeface="Times New Roman"/>
              </a:rPr>
              <a:t>⑤</a:t>
            </a:r>
            <a:r>
              <a:rPr lang="zh-CN" altLang="zh-CN" sz="2900" kern="100" dirty="0">
                <a:solidFill>
                  <a:srgbClr val="FF0000"/>
                </a:solidFill>
                <a:latin typeface="Times New Roman"/>
                <a:ea typeface="华文细黑"/>
                <a:cs typeface="Times New Roman"/>
              </a:rPr>
              <a:t>中不会出现</a:t>
            </a:r>
            <a:r>
              <a:rPr lang="en-US" altLang="zh-CN" sz="2900" kern="100" dirty="0">
                <a:solidFill>
                  <a:srgbClr val="FF0000"/>
                </a:solidFill>
                <a:latin typeface="Times New Roman"/>
                <a:ea typeface="华文细黑"/>
                <a:cs typeface="Courier New"/>
              </a:rPr>
              <a:t>H</a:t>
            </a:r>
            <a:r>
              <a:rPr lang="en-US" altLang="zh-CN" sz="2900" kern="100" baseline="-25000" dirty="0">
                <a:solidFill>
                  <a:srgbClr val="FF0000"/>
                </a:solidFill>
                <a:latin typeface="Times New Roman"/>
                <a:ea typeface="华文细黑"/>
                <a:cs typeface="Courier New"/>
              </a:rPr>
              <a:t>2</a:t>
            </a:r>
            <a:r>
              <a:rPr lang="en-US" altLang="zh-CN" sz="2900" kern="100" dirty="0">
                <a:solidFill>
                  <a:srgbClr val="FF0000"/>
                </a:solidFill>
                <a:latin typeface="Times New Roman"/>
                <a:ea typeface="华文细黑"/>
                <a:cs typeface="Courier New"/>
              </a:rPr>
              <a:t>S</a:t>
            </a:r>
            <a:r>
              <a:rPr lang="zh-CN" altLang="zh-CN" sz="2900" kern="100" dirty="0">
                <a:solidFill>
                  <a:srgbClr val="FF0000"/>
                </a:solidFill>
                <a:latin typeface="Times New Roman"/>
                <a:ea typeface="华文细黑"/>
                <a:cs typeface="Times New Roman"/>
              </a:rPr>
              <a:t>转化为</a:t>
            </a:r>
            <a:r>
              <a:rPr lang="en-US" altLang="zh-CN" sz="2900" kern="100" dirty="0">
                <a:solidFill>
                  <a:srgbClr val="FF0000"/>
                </a:solidFill>
                <a:latin typeface="Times New Roman"/>
                <a:ea typeface="华文细黑"/>
                <a:cs typeface="Courier New"/>
              </a:rPr>
              <a:t>SO</a:t>
            </a:r>
            <a:r>
              <a:rPr lang="en-US" altLang="zh-CN" sz="2900" kern="100" baseline="-25000" dirty="0">
                <a:solidFill>
                  <a:srgbClr val="FF0000"/>
                </a:solidFill>
                <a:latin typeface="Times New Roman"/>
                <a:ea typeface="华文细黑"/>
                <a:cs typeface="Courier New"/>
              </a:rPr>
              <a:t>2</a:t>
            </a:r>
            <a:r>
              <a:rPr lang="zh-CN" altLang="zh-CN" sz="2900" kern="100" dirty="0">
                <a:solidFill>
                  <a:srgbClr val="FF0000"/>
                </a:solidFill>
                <a:latin typeface="Times New Roman"/>
                <a:ea typeface="华文细黑"/>
                <a:cs typeface="Times New Roman"/>
              </a:rPr>
              <a:t>而</a:t>
            </a:r>
            <a:r>
              <a:rPr lang="en-US" altLang="zh-CN" sz="2900" kern="100" dirty="0">
                <a:solidFill>
                  <a:srgbClr val="FF0000"/>
                </a:solidFill>
                <a:latin typeface="Times New Roman"/>
                <a:ea typeface="华文细黑"/>
                <a:cs typeface="Courier New"/>
              </a:rPr>
              <a:t>H</a:t>
            </a:r>
            <a:r>
              <a:rPr lang="en-US" altLang="zh-CN" sz="2900" kern="100" baseline="-25000" dirty="0">
                <a:solidFill>
                  <a:srgbClr val="FF0000"/>
                </a:solidFill>
                <a:latin typeface="Times New Roman"/>
                <a:ea typeface="华文细黑"/>
                <a:cs typeface="Courier New"/>
              </a:rPr>
              <a:t>2</a:t>
            </a:r>
            <a:r>
              <a:rPr lang="en-US" altLang="zh-CN" sz="2900" kern="100" dirty="0">
                <a:solidFill>
                  <a:srgbClr val="FF0000"/>
                </a:solidFill>
                <a:latin typeface="Times New Roman"/>
                <a:ea typeface="华文细黑"/>
                <a:cs typeface="Courier New"/>
              </a:rPr>
              <a:t>SO</a:t>
            </a:r>
            <a:r>
              <a:rPr lang="en-US" altLang="zh-CN" sz="2900" kern="100" baseline="-25000" dirty="0">
                <a:solidFill>
                  <a:srgbClr val="FF0000"/>
                </a:solidFill>
                <a:latin typeface="Times New Roman"/>
                <a:ea typeface="华文细黑"/>
                <a:cs typeface="Courier New"/>
              </a:rPr>
              <a:t>4</a:t>
            </a:r>
            <a:r>
              <a:rPr lang="zh-CN" altLang="zh-CN" sz="2900" kern="100" dirty="0">
                <a:solidFill>
                  <a:srgbClr val="FF0000"/>
                </a:solidFill>
                <a:latin typeface="Times New Roman"/>
                <a:ea typeface="华文细黑"/>
                <a:cs typeface="Times New Roman"/>
              </a:rPr>
              <a:t>转化为</a:t>
            </a:r>
            <a:r>
              <a:rPr lang="en-US" altLang="zh-CN" sz="2900" kern="100" dirty="0">
                <a:solidFill>
                  <a:srgbClr val="FF0000"/>
                </a:solidFill>
                <a:latin typeface="Times New Roman"/>
                <a:ea typeface="华文细黑"/>
                <a:cs typeface="Courier New"/>
              </a:rPr>
              <a:t>S</a:t>
            </a:r>
            <a:r>
              <a:rPr lang="zh-CN" altLang="zh-CN" sz="2900" kern="100" dirty="0">
                <a:solidFill>
                  <a:srgbClr val="FF0000"/>
                </a:solidFill>
                <a:latin typeface="Times New Roman"/>
                <a:ea typeface="华文细黑"/>
                <a:cs typeface="Times New Roman"/>
              </a:rPr>
              <a:t>的情况。</a:t>
            </a:r>
            <a:endParaRPr lang="zh-CN" altLang="zh-CN" sz="2900" kern="100" dirty="0">
              <a:solidFill>
                <a:srgbClr val="FF0000"/>
              </a:solidFill>
              <a:latin typeface="宋体"/>
              <a:cs typeface="Courier New"/>
            </a:endParaRPr>
          </a:p>
        </p:txBody>
      </p:sp>
      <p:cxnSp>
        <p:nvCxnSpPr>
          <p:cNvPr id="5" name="直接箭头连接符 4"/>
          <p:cNvCxnSpPr/>
          <p:nvPr/>
        </p:nvCxnSpPr>
        <p:spPr>
          <a:xfrm>
            <a:off x="4583038" y="1622547"/>
            <a:ext cx="768251" cy="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5967318" y="3055949"/>
            <a:ext cx="6022239" cy="2015855"/>
          </a:xfrm>
          <a:prstGeom prst="rect">
            <a:avLst/>
          </a:prstGeom>
        </p:spPr>
        <p:txBody>
          <a:bodyPr wrap="square" lIns="91423" tIns="45711" rIns="91423" bIns="45711">
            <a:spAutoFit/>
          </a:bodyPr>
          <a:lstStyle/>
          <a:p>
            <a:pPr algn="just" defTabSz="1219062">
              <a:lnSpc>
                <a:spcPct val="150000"/>
              </a:lnSpc>
              <a:defRPr/>
            </a:pPr>
            <a:r>
              <a:rPr lang="zh-CN" altLang="en-US" sz="2900" b="1" kern="100" dirty="0" smtClean="0">
                <a:solidFill>
                  <a:srgbClr val="000000"/>
                </a:solidFill>
                <a:latin typeface="Times New Roman"/>
                <a:ea typeface="华文细黑"/>
                <a:cs typeface="Times New Roman"/>
              </a:rPr>
              <a:t>例如</a:t>
            </a:r>
            <a:r>
              <a:rPr lang="en-US" altLang="zh-CN" sz="2900" b="1" kern="100" dirty="0">
                <a:solidFill>
                  <a:srgbClr val="000000"/>
                </a:solidFill>
                <a:latin typeface="Times New Roman"/>
                <a:ea typeface="华文细黑"/>
                <a:cs typeface="Times New Roman"/>
              </a:rPr>
              <a:t>SO</a:t>
            </a:r>
            <a:r>
              <a:rPr lang="en-US" altLang="zh-CN" sz="2900" b="1" kern="100" baseline="-25000" dirty="0">
                <a:solidFill>
                  <a:srgbClr val="000000"/>
                </a:solidFill>
                <a:latin typeface="Times New Roman"/>
                <a:ea typeface="华文细黑"/>
                <a:cs typeface="Courier New"/>
              </a:rPr>
              <a:t>2</a:t>
            </a:r>
            <a:r>
              <a:rPr lang="zh-CN" altLang="en-US" sz="2900" b="1" kern="100" dirty="0">
                <a:solidFill>
                  <a:srgbClr val="000000"/>
                </a:solidFill>
                <a:latin typeface="Times New Roman"/>
                <a:ea typeface="华文细黑"/>
                <a:cs typeface="Times New Roman"/>
              </a:rPr>
              <a:t>与浓</a:t>
            </a:r>
            <a:r>
              <a:rPr lang="en-US" altLang="zh-CN" sz="2900" b="1" kern="100" dirty="0">
                <a:solidFill>
                  <a:srgbClr val="000000"/>
                </a:solidFill>
                <a:latin typeface="Times New Roman"/>
                <a:ea typeface="华文细黑"/>
                <a:cs typeface="Courier New"/>
              </a:rPr>
              <a:t>H</a:t>
            </a:r>
            <a:r>
              <a:rPr lang="en-US" altLang="zh-CN" sz="2900" b="1" kern="100" baseline="-25000" dirty="0">
                <a:solidFill>
                  <a:srgbClr val="000000"/>
                </a:solidFill>
                <a:latin typeface="Times New Roman"/>
                <a:ea typeface="华文细黑"/>
                <a:cs typeface="Courier New"/>
              </a:rPr>
              <a:t>2</a:t>
            </a:r>
            <a:r>
              <a:rPr lang="en-US" altLang="zh-CN" sz="2900" b="1" kern="100" dirty="0">
                <a:solidFill>
                  <a:srgbClr val="000000"/>
                </a:solidFill>
                <a:latin typeface="Times New Roman"/>
                <a:ea typeface="华文细黑"/>
                <a:cs typeface="Courier New"/>
              </a:rPr>
              <a:t>SO</a:t>
            </a:r>
            <a:r>
              <a:rPr lang="en-US" altLang="zh-CN" sz="2900" b="1" kern="100" baseline="-25000" dirty="0">
                <a:solidFill>
                  <a:srgbClr val="000000"/>
                </a:solidFill>
                <a:latin typeface="Times New Roman"/>
                <a:ea typeface="华文细黑"/>
                <a:cs typeface="Courier New"/>
              </a:rPr>
              <a:t>4(</a:t>
            </a:r>
            <a:r>
              <a:rPr lang="zh-CN" altLang="en-US" sz="2900" b="1" kern="100" baseline="-25000" dirty="0">
                <a:solidFill>
                  <a:srgbClr val="000000"/>
                </a:solidFill>
                <a:latin typeface="Times New Roman"/>
                <a:ea typeface="华文细黑"/>
                <a:cs typeface="Courier New"/>
              </a:rPr>
              <a:t>浓）</a:t>
            </a:r>
            <a:r>
              <a:rPr lang="zh-CN" altLang="en-US" sz="2900" b="1" kern="100" dirty="0">
                <a:solidFill>
                  <a:srgbClr val="000000"/>
                </a:solidFill>
                <a:latin typeface="Times New Roman"/>
                <a:ea typeface="华文细黑"/>
                <a:cs typeface="Times New Roman"/>
              </a:rPr>
              <a:t>不反应，</a:t>
            </a:r>
            <a:endParaRPr lang="en-US" altLang="zh-CN" sz="2900" b="1" kern="100" dirty="0">
              <a:solidFill>
                <a:srgbClr val="000000"/>
              </a:solidFill>
              <a:latin typeface="Times New Roman"/>
              <a:ea typeface="华文细黑"/>
              <a:cs typeface="Times New Roman"/>
            </a:endParaRPr>
          </a:p>
          <a:p>
            <a:pPr algn="just" defTabSz="1219062">
              <a:lnSpc>
                <a:spcPct val="150000"/>
              </a:lnSpc>
              <a:defRPr/>
            </a:pPr>
            <a:r>
              <a:rPr lang="zh-CN" altLang="en-US" sz="2900" b="1" kern="100" dirty="0">
                <a:solidFill>
                  <a:srgbClr val="000000"/>
                </a:solidFill>
                <a:latin typeface="Times New Roman"/>
                <a:ea typeface="华文细黑"/>
                <a:cs typeface="Times New Roman"/>
              </a:rPr>
              <a:t>可以用浓硫酸干燥</a:t>
            </a:r>
            <a:r>
              <a:rPr lang="en-US" altLang="zh-CN" sz="2900" b="1" kern="100" dirty="0">
                <a:solidFill>
                  <a:srgbClr val="000000"/>
                </a:solidFill>
                <a:latin typeface="Times New Roman"/>
                <a:ea typeface="华文细黑"/>
                <a:cs typeface="Times New Roman"/>
              </a:rPr>
              <a:t>SO</a:t>
            </a:r>
            <a:r>
              <a:rPr lang="en-US" altLang="zh-CN" sz="2900" b="1" kern="100" baseline="-25000" dirty="0">
                <a:solidFill>
                  <a:srgbClr val="000000"/>
                </a:solidFill>
                <a:latin typeface="Times New Roman"/>
                <a:ea typeface="华文细黑"/>
                <a:cs typeface="Courier New"/>
              </a:rPr>
              <a:t>2</a:t>
            </a:r>
            <a:r>
              <a:rPr lang="zh-CN" altLang="en-US" sz="2900" b="1" kern="100" dirty="0">
                <a:solidFill>
                  <a:srgbClr val="000000"/>
                </a:solidFill>
                <a:latin typeface="Times New Roman"/>
                <a:ea typeface="华文细黑"/>
                <a:cs typeface="Times New Roman"/>
              </a:rPr>
              <a:t>，</a:t>
            </a:r>
            <a:endParaRPr lang="en-US" altLang="zh-CN" sz="2900" b="1" kern="100" dirty="0">
              <a:solidFill>
                <a:srgbClr val="000000"/>
              </a:solidFill>
              <a:latin typeface="Times New Roman"/>
              <a:ea typeface="华文细黑"/>
              <a:cs typeface="Times New Roman"/>
            </a:endParaRPr>
          </a:p>
          <a:p>
            <a:pPr algn="just" defTabSz="1219062">
              <a:lnSpc>
                <a:spcPct val="150000"/>
              </a:lnSpc>
              <a:defRPr/>
            </a:pPr>
            <a:r>
              <a:rPr lang="zh-CN" altLang="en-US" sz="2900" b="1" kern="100" dirty="0">
                <a:solidFill>
                  <a:srgbClr val="000000"/>
                </a:solidFill>
                <a:latin typeface="Times New Roman"/>
                <a:ea typeface="华文细黑"/>
                <a:cs typeface="Times New Roman"/>
              </a:rPr>
              <a:t>但不能干燥</a:t>
            </a:r>
            <a:r>
              <a:rPr lang="en-US" altLang="zh-CN" sz="2900" b="1" kern="100" dirty="0">
                <a:solidFill>
                  <a:srgbClr val="000000"/>
                </a:solidFill>
                <a:latin typeface="Times New Roman"/>
                <a:ea typeface="华文细黑"/>
                <a:cs typeface="Times New Roman"/>
              </a:rPr>
              <a:t>H</a:t>
            </a:r>
            <a:r>
              <a:rPr lang="en-US" altLang="zh-CN" sz="2900" b="1" kern="100" baseline="-25000" dirty="0">
                <a:solidFill>
                  <a:srgbClr val="000000"/>
                </a:solidFill>
                <a:latin typeface="Times New Roman"/>
                <a:ea typeface="华文细黑"/>
                <a:cs typeface="Courier New"/>
              </a:rPr>
              <a:t>2</a:t>
            </a:r>
            <a:r>
              <a:rPr lang="en-US" altLang="zh-CN" sz="2900" b="1" kern="100" dirty="0">
                <a:solidFill>
                  <a:srgbClr val="000000"/>
                </a:solidFill>
                <a:latin typeface="Times New Roman"/>
                <a:ea typeface="华文细黑"/>
                <a:cs typeface="Times New Roman"/>
              </a:rPr>
              <a:t>S</a:t>
            </a:r>
            <a:r>
              <a:rPr lang="zh-CN" altLang="zh-CN" sz="2900" b="1" kern="100" dirty="0">
                <a:solidFill>
                  <a:srgbClr val="000000"/>
                </a:solidFill>
                <a:latin typeface="Times New Roman"/>
                <a:ea typeface="华文细黑"/>
                <a:cs typeface="Times New Roman"/>
              </a:rPr>
              <a:t>。</a:t>
            </a:r>
            <a:endParaRPr lang="zh-CN" altLang="zh-CN" sz="2900" b="1" kern="100" dirty="0">
              <a:solidFill>
                <a:srgbClr val="000000"/>
              </a:solidFill>
              <a:latin typeface="宋体"/>
              <a:cs typeface="Courier New"/>
            </a:endParaRPr>
          </a:p>
        </p:txBody>
      </p:sp>
      <p:sp>
        <p:nvSpPr>
          <p:cNvPr id="2" name="矩形 1"/>
          <p:cNvSpPr>
            <a:spLocks noChangeArrowheads="1"/>
          </p:cNvSpPr>
          <p:nvPr/>
        </p:nvSpPr>
        <p:spPr bwMode="auto">
          <a:xfrm>
            <a:off x="939677" y="4922390"/>
            <a:ext cx="9695189" cy="779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50" tIns="54425" rIns="108850" bIns="54425">
            <a:spAutoFit/>
          </a:bodyPr>
          <a:lstStyle>
            <a:lvl1pPr eaLnBrk="0" hangingPunct="0">
              <a:spcBef>
                <a:spcPct val="20000"/>
              </a:spcBef>
              <a:buSzPct val="80000"/>
              <a:buBlip>
                <a:blip r:embed="rId3"/>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just" eaLnBrk="1" hangingPunct="1">
              <a:lnSpc>
                <a:spcPct val="150000"/>
              </a:lnSpc>
              <a:spcBef>
                <a:spcPct val="0"/>
              </a:spcBef>
              <a:buSzTx/>
              <a:buFontTx/>
              <a:buNone/>
            </a:pPr>
            <a:r>
              <a:rPr lang="en-US" altLang="zh-CN" sz="2900">
                <a:solidFill>
                  <a:srgbClr val="331DA1"/>
                </a:solidFill>
                <a:latin typeface="Times New Roman" pitchFamily="18" charset="0"/>
                <a:ea typeface="华文细黑" pitchFamily="2" charset="-122"/>
              </a:rPr>
              <a:t>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SO</a:t>
            </a:r>
            <a:r>
              <a:rPr lang="en-US" altLang="zh-CN" sz="2900" baseline="-25000">
                <a:solidFill>
                  <a:srgbClr val="331DA1"/>
                </a:solidFill>
                <a:latin typeface="Times New Roman" pitchFamily="18" charset="0"/>
                <a:ea typeface="华文细黑" pitchFamily="2" charset="-122"/>
              </a:rPr>
              <a:t>4</a:t>
            </a:r>
            <a:r>
              <a:rPr lang="en-US" altLang="zh-CN" sz="2900">
                <a:solidFill>
                  <a:srgbClr val="331DA1"/>
                </a:solidFill>
                <a:latin typeface="Times New Roman" pitchFamily="18" charset="0"/>
                <a:ea typeface="华文细黑" pitchFamily="2" charset="-122"/>
              </a:rPr>
              <a:t>(</a:t>
            </a:r>
            <a:r>
              <a:rPr lang="zh-CN" altLang="zh-CN" sz="2900">
                <a:solidFill>
                  <a:srgbClr val="331DA1"/>
                </a:solidFill>
                <a:latin typeface="Times New Roman" pitchFamily="18" charset="0"/>
                <a:ea typeface="华文细黑" pitchFamily="2" charset="-122"/>
              </a:rPr>
              <a:t>浓</a:t>
            </a:r>
            <a:r>
              <a:rPr lang="en-US" altLang="zh-CN" sz="2900">
                <a:solidFill>
                  <a:srgbClr val="331DA1"/>
                </a:solidFill>
                <a:latin typeface="Times New Roman" pitchFamily="18" charset="0"/>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S===SO</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宋体" pitchFamily="2" charset="-122"/>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S</a:t>
            </a:r>
            <a:r>
              <a:rPr lang="en-US" altLang="zh-CN" sz="2900">
                <a:solidFill>
                  <a:srgbClr val="331DA1"/>
                </a:solidFill>
                <a:latin typeface="宋体" pitchFamily="2" charset="-122"/>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2H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O</a:t>
            </a:r>
            <a:endParaRPr lang="zh-CN" altLang="zh-CN" sz="2900">
              <a:solidFill>
                <a:srgbClr val="331DA1"/>
              </a:solidFill>
              <a:latin typeface="宋体" pitchFamily="2" charset="-122"/>
              <a:ea typeface="黑体" pitchFamily="49" charset="-122"/>
            </a:endParaRPr>
          </a:p>
        </p:txBody>
      </p:sp>
      <p:sp>
        <p:nvSpPr>
          <p:cNvPr id="6" name="矩形 5"/>
          <p:cNvSpPr>
            <a:spLocks noChangeArrowheads="1"/>
          </p:cNvSpPr>
          <p:nvPr/>
        </p:nvSpPr>
        <p:spPr bwMode="auto">
          <a:xfrm>
            <a:off x="946028" y="5447974"/>
            <a:ext cx="9312121" cy="779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50" tIns="54425" rIns="108850" bIns="54425">
            <a:spAutoFit/>
          </a:bodyPr>
          <a:lstStyle>
            <a:lvl1pPr eaLnBrk="0" hangingPunct="0">
              <a:spcBef>
                <a:spcPct val="20000"/>
              </a:spcBef>
              <a:buSzPct val="80000"/>
              <a:buBlip>
                <a:blip r:embed="rId3"/>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just" eaLnBrk="1" hangingPunct="1">
              <a:lnSpc>
                <a:spcPct val="150000"/>
              </a:lnSpc>
              <a:spcBef>
                <a:spcPct val="0"/>
              </a:spcBef>
              <a:buSzTx/>
              <a:buFontTx/>
              <a:buNone/>
            </a:pPr>
            <a:r>
              <a:rPr lang="en-US" altLang="zh-CN" sz="2900">
                <a:solidFill>
                  <a:srgbClr val="331DA1"/>
                </a:solidFill>
                <a:latin typeface="Times New Roman" pitchFamily="18" charset="0"/>
                <a:ea typeface="华文细黑" pitchFamily="2" charset="-122"/>
              </a:rPr>
              <a:t>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SO</a:t>
            </a:r>
            <a:r>
              <a:rPr lang="en-US" altLang="zh-CN" sz="2900" baseline="-25000">
                <a:solidFill>
                  <a:srgbClr val="331DA1"/>
                </a:solidFill>
                <a:latin typeface="Times New Roman" pitchFamily="18" charset="0"/>
                <a:ea typeface="华文细黑" pitchFamily="2" charset="-122"/>
              </a:rPr>
              <a:t>4</a:t>
            </a:r>
            <a:r>
              <a:rPr lang="en-US" altLang="zh-CN" sz="2900">
                <a:solidFill>
                  <a:srgbClr val="331DA1"/>
                </a:solidFill>
                <a:latin typeface="Times New Roman" pitchFamily="18" charset="0"/>
                <a:ea typeface="华文细黑" pitchFamily="2" charset="-122"/>
              </a:rPr>
              <a:t>(</a:t>
            </a:r>
            <a:r>
              <a:rPr lang="zh-CN" altLang="zh-CN" sz="2900">
                <a:solidFill>
                  <a:srgbClr val="331DA1"/>
                </a:solidFill>
                <a:latin typeface="Times New Roman" pitchFamily="18" charset="0"/>
                <a:ea typeface="华文细黑" pitchFamily="2" charset="-122"/>
              </a:rPr>
              <a:t>浓</a:t>
            </a:r>
            <a:r>
              <a:rPr lang="en-US" altLang="zh-CN" sz="2900">
                <a:solidFill>
                  <a:srgbClr val="331DA1"/>
                </a:solidFill>
                <a:latin typeface="Times New Roman" pitchFamily="18" charset="0"/>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3H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S===4S</a:t>
            </a:r>
            <a:r>
              <a:rPr lang="en-US" altLang="zh-CN" sz="2900">
                <a:solidFill>
                  <a:srgbClr val="331DA1"/>
                </a:solidFill>
                <a:latin typeface="宋体" pitchFamily="2" charset="-122"/>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4H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O</a:t>
            </a:r>
            <a:endParaRPr lang="zh-CN" altLang="zh-CN" sz="2900">
              <a:solidFill>
                <a:srgbClr val="331DA1"/>
              </a:solidFill>
              <a:latin typeface="宋体" pitchFamily="2" charset="-122"/>
              <a:ea typeface="华文细黑" pitchFamily="2" charset="-122"/>
            </a:endParaRPr>
          </a:p>
        </p:txBody>
      </p:sp>
    </p:spTree>
    <p:extLst>
      <p:ext uri="{BB962C8B-B14F-4D97-AF65-F5344CB8AC3E}">
        <p14:creationId xmlns:p14="http://schemas.microsoft.com/office/powerpoint/2010/main" val="30895102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66637" y="656207"/>
            <a:ext cx="11733225"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在碱性溶液中可被</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，而</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被还原为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，若反应中</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的值为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A.2  </a:t>
            </a:r>
            <a:r>
              <a:rPr lang="en-US" altLang="zh-CN" sz="2800" kern="100" dirty="0" smtClean="0">
                <a:latin typeface="Times New Roman"/>
                <a:ea typeface="华文细黑"/>
                <a:cs typeface="Courier New"/>
              </a:rPr>
              <a:t>                  B.3                   C.4                    D.5</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本题考查在氧化还原反应中利用得失电子守恒进行相关的计算</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702355374"/>
              </p:ext>
            </p:extLst>
          </p:nvPr>
        </p:nvGraphicFramePr>
        <p:xfrm>
          <a:off x="431800" y="3467100"/>
          <a:ext cx="8229600" cy="1168400"/>
        </p:xfrm>
        <a:graphic>
          <a:graphicData uri="http://schemas.openxmlformats.org/presentationml/2006/ole">
            <mc:AlternateContent xmlns:mc="http://schemas.openxmlformats.org/markup-compatibility/2006">
              <mc:Choice xmlns:v="urn:schemas-microsoft-com:vml" Requires="v">
                <p:oleObj spid="_x0000_s4534" name="文档" r:id="rId3" imgW="6956998" imgH="993689" progId="Word.Document.12">
                  <p:embed/>
                </p:oleObj>
              </mc:Choice>
              <mc:Fallback>
                <p:oleObj name="文档" r:id="rId3" imgW="6956998" imgH="993689" progId="Word.Document.12">
                  <p:embed/>
                  <p:pic>
                    <p:nvPicPr>
                      <p:cNvPr id="0" name=""/>
                      <p:cNvPicPr/>
                      <p:nvPr/>
                    </p:nvPicPr>
                    <p:blipFill>
                      <a:blip r:embed="rId4"/>
                      <a:stretch>
                        <a:fillRect/>
                      </a:stretch>
                    </p:blipFill>
                    <p:spPr>
                      <a:xfrm>
                        <a:off x="431800" y="3467100"/>
                        <a:ext cx="8229600" cy="1168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02038330"/>
              </p:ext>
            </p:extLst>
          </p:nvPr>
        </p:nvGraphicFramePr>
        <p:xfrm>
          <a:off x="411050" y="4544639"/>
          <a:ext cx="13881070" cy="1549451"/>
        </p:xfrm>
        <a:graphic>
          <a:graphicData uri="http://schemas.openxmlformats.org/presentationml/2006/ole">
            <mc:AlternateContent xmlns:mc="http://schemas.openxmlformats.org/markup-compatibility/2006">
              <mc:Choice xmlns:v="urn:schemas-microsoft-com:vml" Requires="v">
                <p:oleObj spid="_x0000_s4535" name="文档" r:id="rId5" imgW="9641014" imgH="1082990" progId="Word.Document.12">
                  <p:embed/>
                </p:oleObj>
              </mc:Choice>
              <mc:Fallback>
                <p:oleObj name="文档" r:id="rId5" imgW="9641014" imgH="1082990" progId="Word.Document.12">
                  <p:embed/>
                  <p:pic>
                    <p:nvPicPr>
                      <p:cNvPr id="0" name=""/>
                      <p:cNvPicPr/>
                      <p:nvPr/>
                    </p:nvPicPr>
                    <p:blipFill>
                      <a:blip r:embed="rId6"/>
                      <a:stretch>
                        <a:fillRect/>
                      </a:stretch>
                    </p:blipFill>
                    <p:spPr>
                      <a:xfrm>
                        <a:off x="411050" y="4544639"/>
                        <a:ext cx="13881070" cy="1549451"/>
                      </a:xfrm>
                      <a:prstGeom prst="rect">
                        <a:avLst/>
                      </a:prstGeom>
                    </p:spPr>
                  </p:pic>
                </p:oleObj>
              </mc:Fallback>
            </mc:AlternateContent>
          </a:graphicData>
        </a:graphic>
      </p:graphicFrame>
      <p:sp>
        <p:nvSpPr>
          <p:cNvPr id="3" name="矩形 2"/>
          <p:cNvSpPr/>
          <p:nvPr/>
        </p:nvSpPr>
        <p:spPr>
          <a:xfrm>
            <a:off x="9895389" y="1379662"/>
            <a:ext cx="591829" cy="769441"/>
          </a:xfrm>
          <a:prstGeom prst="rect">
            <a:avLst/>
          </a:prstGeom>
        </p:spPr>
        <p:txBody>
          <a:bodyPr wrap="none">
            <a:spAutoFit/>
          </a:bodyPr>
          <a:lstStyle/>
          <a:p>
            <a:r>
              <a:rPr lang="en-US" altLang="zh-CN" sz="4400" b="1" kern="100" dirty="0">
                <a:solidFill>
                  <a:srgbClr val="FF0000"/>
                </a:solidFill>
                <a:latin typeface="Times New Roman"/>
                <a:cs typeface="Times New Roman"/>
              </a:rPr>
              <a:t>D</a:t>
            </a:r>
            <a:endParaRPr lang="zh-CN" altLang="zh-CN" sz="4400" b="1" kern="100" dirty="0">
              <a:solidFill>
                <a:srgbClr val="FF0000"/>
              </a:solidFill>
              <a:latin typeface="Times New Roman"/>
              <a:cs typeface="Times New Roman"/>
            </a:endParaRPr>
          </a:p>
        </p:txBody>
      </p:sp>
      <p:cxnSp>
        <p:nvCxnSpPr>
          <p:cNvPr id="8" name="直接箭头连接符 7"/>
          <p:cNvCxnSpPr/>
          <p:nvPr/>
        </p:nvCxnSpPr>
        <p:spPr>
          <a:xfrm>
            <a:off x="2006771" y="400585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Rectangle 21">
            <a:hlinkClick r:id="rId7"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8"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9"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10"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4"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3"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056870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blinds(horizontal)">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6477" y="609907"/>
            <a:ext cx="11733225" cy="5919545"/>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题组二　多元素之间得失电子守恒</a:t>
            </a:r>
            <a:r>
              <a:rPr lang="zh-CN" altLang="zh-CN" sz="2800" b="1" kern="100" dirty="0" smtClean="0">
                <a:solidFill>
                  <a:srgbClr val="0000FF"/>
                </a:solidFill>
                <a:latin typeface="Times New Roman"/>
                <a:cs typeface="Times New Roman"/>
              </a:rPr>
              <a:t>问题</a:t>
            </a:r>
            <a:endParaRPr lang="en-US" altLang="zh-CN" sz="2800" b="1" kern="100" dirty="0" smtClean="0">
              <a:solidFill>
                <a:srgbClr val="0000FF"/>
              </a:solidFill>
              <a:latin typeface="Times New Roman"/>
              <a:cs typeface="Times New Roman"/>
            </a:endParaRPr>
          </a:p>
          <a:p>
            <a:pPr algn="just">
              <a:lnSpc>
                <a:spcPts val="5500"/>
              </a:lnSpc>
              <a:spcAft>
                <a:spcPts val="0"/>
              </a:spcAft>
            </a:pPr>
            <a:endParaRPr lang="zh-CN" altLang="zh-CN" sz="2800" kern="100" dirty="0">
              <a:latin typeface="宋体"/>
              <a:cs typeface="Courier New"/>
            </a:endParaRPr>
          </a:p>
          <a:p>
            <a:pPr algn="just">
              <a:lnSpc>
                <a:spcPts val="5500"/>
              </a:lnSpc>
              <a:spcAft>
                <a:spcPts val="120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在反应</a:t>
            </a:r>
            <a:r>
              <a:rPr lang="en-US" altLang="zh-CN" sz="2800" kern="100" dirty="0">
                <a:latin typeface="Times New Roman"/>
                <a:ea typeface="华文细黑"/>
                <a:cs typeface="Courier New"/>
              </a:rPr>
              <a:t>3BrF</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=9HF</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HBrO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中，若有</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参加反应，被水还原的溴元素为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a:t>
            </a:r>
            <a:endParaRPr lang="zh-CN" altLang="zh-CN" sz="2800" kern="100" dirty="0">
              <a:latin typeface="宋体"/>
              <a:cs typeface="Courier New"/>
            </a:endParaRPr>
          </a:p>
          <a:p>
            <a:pPr marL="514350" indent="-514350" algn="just">
              <a:lnSpc>
                <a:spcPts val="5500"/>
              </a:lnSpc>
              <a:spcAft>
                <a:spcPts val="0"/>
              </a:spcAft>
              <a:buAutoNum type="alphaUcPeriod" startAt="3"/>
            </a:pP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D.2 </a:t>
            </a:r>
            <a:r>
              <a:rPr lang="en-US" altLang="zh-CN" sz="2800" kern="100" dirty="0" err="1" smtClean="0">
                <a:latin typeface="Times New Roman"/>
                <a:ea typeface="华文细黑"/>
                <a:cs typeface="Courier New"/>
              </a:rPr>
              <a:t>mol</a:t>
            </a:r>
            <a:endParaRPr lang="en-US" altLang="zh-CN" sz="2800" kern="100" dirty="0" smtClean="0">
              <a:latin typeface="Times New Roman"/>
              <a:ea typeface="华文细黑"/>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设被水还原的溴元素</a:t>
            </a:r>
            <a:r>
              <a:rPr lang="en-US" altLang="zh-CN" sz="2800" kern="100" dirty="0">
                <a:latin typeface="Times New Roman"/>
                <a:ea typeface="华文细黑"/>
                <a:cs typeface="Courier New"/>
              </a:rPr>
              <a:t>(BrF</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参加反应，失去电子</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，根据电子守恒得：</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586652627"/>
              </p:ext>
            </p:extLst>
          </p:nvPr>
        </p:nvGraphicFramePr>
        <p:xfrm>
          <a:off x="5807174" y="3501802"/>
          <a:ext cx="479425" cy="1076325"/>
        </p:xfrm>
        <a:graphic>
          <a:graphicData uri="http://schemas.openxmlformats.org/presentationml/2006/ole">
            <mc:AlternateContent xmlns:mc="http://schemas.openxmlformats.org/markup-compatibility/2006">
              <mc:Choice xmlns:v="urn:schemas-microsoft-com:vml" Requires="v">
                <p:oleObj spid="_x0000_s5784" name="文档" r:id="rId3" imgW="478836" imgH="1076439" progId="Word.Document.12">
                  <p:embed/>
                </p:oleObj>
              </mc:Choice>
              <mc:Fallback>
                <p:oleObj name="文档" r:id="rId3" imgW="478836" imgH="1076439" progId="Word.Document.12">
                  <p:embed/>
                  <p:pic>
                    <p:nvPicPr>
                      <p:cNvPr id="0" name=""/>
                      <p:cNvPicPr/>
                      <p:nvPr/>
                    </p:nvPicPr>
                    <p:blipFill>
                      <a:blip r:embed="rId4"/>
                      <a:stretch>
                        <a:fillRect/>
                      </a:stretch>
                    </p:blipFill>
                    <p:spPr>
                      <a:xfrm>
                        <a:off x="5807174" y="3501802"/>
                        <a:ext cx="479425" cy="1076325"/>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968229239"/>
              </p:ext>
            </p:extLst>
          </p:nvPr>
        </p:nvGraphicFramePr>
        <p:xfrm>
          <a:off x="757337" y="4263777"/>
          <a:ext cx="479425" cy="1076325"/>
        </p:xfrm>
        <a:graphic>
          <a:graphicData uri="http://schemas.openxmlformats.org/presentationml/2006/ole">
            <mc:AlternateContent xmlns:mc="http://schemas.openxmlformats.org/markup-compatibility/2006">
              <mc:Choice xmlns:v="urn:schemas-microsoft-com:vml" Requires="v">
                <p:oleObj spid="_x0000_s5785" name="文档" r:id="rId5" imgW="478836" imgH="1076439" progId="Word.Document.12">
                  <p:embed/>
                </p:oleObj>
              </mc:Choice>
              <mc:Fallback>
                <p:oleObj name="文档" r:id="rId5" imgW="478836" imgH="1076439" progId="Word.Document.12">
                  <p:embed/>
                  <p:pic>
                    <p:nvPicPr>
                      <p:cNvPr id="0" name=""/>
                      <p:cNvPicPr/>
                      <p:nvPr/>
                    </p:nvPicPr>
                    <p:blipFill>
                      <a:blip r:embed="rId6"/>
                      <a:stretch>
                        <a:fillRect/>
                      </a:stretch>
                    </p:blipFill>
                    <p:spPr>
                      <a:xfrm>
                        <a:off x="757337" y="4263777"/>
                        <a:ext cx="479425" cy="107632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167048293"/>
              </p:ext>
            </p:extLst>
          </p:nvPr>
        </p:nvGraphicFramePr>
        <p:xfrm>
          <a:off x="8183438" y="5665837"/>
          <a:ext cx="479425" cy="1076325"/>
        </p:xfrm>
        <a:graphic>
          <a:graphicData uri="http://schemas.openxmlformats.org/presentationml/2006/ole">
            <mc:AlternateContent xmlns:mc="http://schemas.openxmlformats.org/markup-compatibility/2006">
              <mc:Choice xmlns:v="urn:schemas-microsoft-com:vml" Requires="v">
                <p:oleObj spid="_x0000_s5786" name="文档" r:id="rId7" imgW="478836" imgH="1076439" progId="Word.Document.12">
                  <p:embed/>
                </p:oleObj>
              </mc:Choice>
              <mc:Fallback>
                <p:oleObj name="文档" r:id="rId7" imgW="478836" imgH="1076439" progId="Word.Document.12">
                  <p:embed/>
                  <p:pic>
                    <p:nvPicPr>
                      <p:cNvPr id="0" name=""/>
                      <p:cNvPicPr/>
                      <p:nvPr/>
                    </p:nvPicPr>
                    <p:blipFill>
                      <a:blip r:embed="rId6"/>
                      <a:stretch>
                        <a:fillRect/>
                      </a:stretch>
                    </p:blipFill>
                    <p:spPr>
                      <a:xfrm>
                        <a:off x="8183438" y="5665837"/>
                        <a:ext cx="479425" cy="1076325"/>
                      </a:xfrm>
                      <a:prstGeom prst="rect">
                        <a:avLst/>
                      </a:prstGeom>
                    </p:spPr>
                  </p:pic>
                </p:oleObj>
              </mc:Fallback>
            </mc:AlternateContent>
          </a:graphicData>
        </a:graphic>
      </p:graphicFrame>
      <p:sp>
        <p:nvSpPr>
          <p:cNvPr id="3" name="矩形 2"/>
          <p:cNvSpPr/>
          <p:nvPr/>
        </p:nvSpPr>
        <p:spPr>
          <a:xfrm>
            <a:off x="5231110" y="2781722"/>
            <a:ext cx="554960"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C</a:t>
            </a:r>
            <a:endParaRPr lang="zh-CN" altLang="zh-CN" sz="4000" b="1" kern="100" dirty="0">
              <a:solidFill>
                <a:srgbClr val="FF0000"/>
              </a:solidFill>
              <a:latin typeface="Times New Roman"/>
              <a:cs typeface="Times New Roman"/>
            </a:endParaRPr>
          </a:p>
        </p:txBody>
      </p:sp>
      <p:sp>
        <p:nvSpPr>
          <p:cNvPr id="7" name="Rectangle 21">
            <a:hlinkClick r:id="rId8"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9"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10"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11"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12"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3"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14"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2206774" y="1761282"/>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-1</a:t>
            </a:r>
            <a:endParaRPr lang="zh-CN" altLang="zh-CN" sz="2800" b="1" kern="100" dirty="0">
              <a:solidFill>
                <a:srgbClr val="FF0000"/>
              </a:solidFill>
              <a:latin typeface="Times New Roman"/>
              <a:ea typeface="华文细黑"/>
              <a:cs typeface="Courier New"/>
            </a:endParaRPr>
          </a:p>
        </p:txBody>
      </p:sp>
      <p:sp>
        <p:nvSpPr>
          <p:cNvPr id="17" name="矩形 16"/>
          <p:cNvSpPr/>
          <p:nvPr/>
        </p:nvSpPr>
        <p:spPr>
          <a:xfrm>
            <a:off x="5303118" y="17736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9" name="矩形 18"/>
          <p:cNvSpPr/>
          <p:nvPr/>
        </p:nvSpPr>
        <p:spPr>
          <a:xfrm>
            <a:off x="7518504" y="17863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20" name="矩形 19"/>
          <p:cNvSpPr/>
          <p:nvPr/>
        </p:nvSpPr>
        <p:spPr>
          <a:xfrm>
            <a:off x="6317907" y="17604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+5</a:t>
            </a:r>
            <a:endParaRPr lang="zh-CN" altLang="zh-CN" sz="2800" b="1" kern="100" dirty="0">
              <a:solidFill>
                <a:srgbClr val="FF0000"/>
              </a:solidFill>
              <a:latin typeface="Times New Roman"/>
              <a:ea typeface="华文细黑"/>
              <a:cs typeface="Courier New"/>
            </a:endParaRPr>
          </a:p>
        </p:txBody>
      </p:sp>
      <p:sp>
        <p:nvSpPr>
          <p:cNvPr id="21" name="矩形 20"/>
          <p:cNvSpPr/>
          <p:nvPr/>
        </p:nvSpPr>
        <p:spPr>
          <a:xfrm>
            <a:off x="3378530" y="1760475"/>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22" name="矩形 21"/>
          <p:cNvSpPr/>
          <p:nvPr/>
        </p:nvSpPr>
        <p:spPr>
          <a:xfrm>
            <a:off x="1781403" y="177361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grpSp>
        <p:nvGrpSpPr>
          <p:cNvPr id="33" name="组合 32"/>
          <p:cNvGrpSpPr/>
          <p:nvPr/>
        </p:nvGrpSpPr>
        <p:grpSpPr>
          <a:xfrm>
            <a:off x="2084816" y="1659044"/>
            <a:ext cx="3400403" cy="317903"/>
            <a:chOff x="1558702" y="5655806"/>
            <a:chExt cx="3190187" cy="165880"/>
          </a:xfrm>
        </p:grpSpPr>
        <p:cxnSp>
          <p:nvCxnSpPr>
            <p:cNvPr id="34" name="直接连接符 33"/>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4748889" y="5666071"/>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37" name="TextBox 36"/>
          <p:cNvSpPr txBox="1"/>
          <p:nvPr/>
        </p:nvSpPr>
        <p:spPr>
          <a:xfrm>
            <a:off x="3271930" y="1197546"/>
            <a:ext cx="853119" cy="461665"/>
          </a:xfrm>
          <a:prstGeom prst="rect">
            <a:avLst/>
          </a:prstGeom>
          <a:noFill/>
        </p:spPr>
        <p:txBody>
          <a:bodyPr wrap="none" rtlCol="0">
            <a:spAutoFit/>
          </a:bodyPr>
          <a:lstStyle/>
          <a:p>
            <a:r>
              <a:rPr lang="zh-CN" altLang="en-US" b="1" dirty="0">
                <a:solidFill>
                  <a:srgbClr val="0000FF"/>
                </a:solidFill>
                <a:latin typeface="Times New Roman" panose="02020603050405020304" pitchFamily="18" charset="0"/>
                <a:cs typeface="Times New Roman" panose="02020603050405020304" pitchFamily="18" charset="0"/>
              </a:rPr>
              <a:t>得</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39" name="组合 38"/>
          <p:cNvGrpSpPr/>
          <p:nvPr/>
        </p:nvGrpSpPr>
        <p:grpSpPr>
          <a:xfrm>
            <a:off x="3644214" y="2597804"/>
            <a:ext cx="4056391" cy="327934"/>
            <a:chOff x="1957745" y="6370055"/>
            <a:chExt cx="4238492" cy="188805"/>
          </a:xfrm>
        </p:grpSpPr>
        <p:cxnSp>
          <p:nvCxnSpPr>
            <p:cNvPr id="40" name="直接连接符 3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43" name="TextBox 42"/>
          <p:cNvSpPr txBox="1"/>
          <p:nvPr/>
        </p:nvSpPr>
        <p:spPr>
          <a:xfrm>
            <a:off x="6743278" y="2896121"/>
            <a:ext cx="853119" cy="461665"/>
          </a:xfrm>
          <a:prstGeom prst="rect">
            <a:avLst/>
          </a:prstGeom>
          <a:noFill/>
        </p:spPr>
        <p:txBody>
          <a:bodyPr wrap="none" rtlCol="0">
            <a:spAutoFit/>
          </a:bodyPr>
          <a:lstStyle/>
          <a:p>
            <a:r>
              <a:rPr lang="zh-CN" altLang="en-US" b="1" dirty="0">
                <a:solidFill>
                  <a:srgbClr val="0000FF"/>
                </a:solidFill>
                <a:latin typeface="Times New Roman" panose="02020603050405020304" pitchFamily="18" charset="0"/>
                <a:cs typeface="Times New Roman" panose="02020603050405020304" pitchFamily="18" charset="0"/>
              </a:rPr>
              <a:t>失</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49" name="组合 48"/>
          <p:cNvGrpSpPr/>
          <p:nvPr/>
        </p:nvGrpSpPr>
        <p:grpSpPr>
          <a:xfrm>
            <a:off x="2015501" y="2614291"/>
            <a:ext cx="4587099" cy="327934"/>
            <a:chOff x="1957745" y="6370055"/>
            <a:chExt cx="4238492" cy="188805"/>
          </a:xfrm>
        </p:grpSpPr>
        <p:cxnSp>
          <p:nvCxnSpPr>
            <p:cNvPr id="50" name="直接连接符 4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3" name="TextBox 52"/>
          <p:cNvSpPr txBox="1"/>
          <p:nvPr/>
        </p:nvSpPr>
        <p:spPr>
          <a:xfrm>
            <a:off x="7777820" y="905158"/>
            <a:ext cx="415844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smtClean="0">
                <a:solidFill>
                  <a:srgbClr val="0000FF"/>
                </a:solidFill>
                <a:latin typeface="Times New Roman" panose="02020603050405020304" pitchFamily="18" charset="0"/>
                <a:cs typeface="Times New Roman" panose="02020603050405020304" pitchFamily="18" charset="0"/>
              </a:rPr>
              <a:t>Br : </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Br</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9436429" y="1303462"/>
            <a:ext cx="869149"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2:1</a:t>
            </a:r>
            <a:endParaRPr lang="zh-CN" altLang="zh-CN" sz="4000" b="1" kern="100" dirty="0">
              <a:solidFill>
                <a:srgbClr val="FF0000"/>
              </a:solidFill>
              <a:latin typeface="Times New Roman"/>
              <a:cs typeface="Times New Roman"/>
            </a:endParaRPr>
          </a:p>
        </p:txBody>
      </p:sp>
      <p:sp>
        <p:nvSpPr>
          <p:cNvPr id="38" name="TextBox 37"/>
          <p:cNvSpPr txBox="1"/>
          <p:nvPr/>
        </p:nvSpPr>
        <p:spPr>
          <a:xfrm>
            <a:off x="6123089" y="2595895"/>
            <a:ext cx="853119"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失</a:t>
            </a:r>
            <a:r>
              <a:rPr lang="en-US" altLang="zh-CN" b="1" dirty="0" smtClean="0">
                <a:solidFill>
                  <a:srgbClr val="0000FF"/>
                </a:solidFill>
                <a:latin typeface="Times New Roman" panose="02020603050405020304" pitchFamily="18" charset="0"/>
                <a:cs typeface="Times New Roman" panose="02020603050405020304" pitchFamily="18" charset="0"/>
              </a:rPr>
              <a:t>2</a:t>
            </a:r>
            <a:r>
              <a:rPr lang="en-US" altLang="zh-CN" b="1" dirty="0" smtClean="0">
                <a:solidFill>
                  <a:srgbClr val="0000FF"/>
                </a:solidFill>
                <a:latin typeface="Times New Roman" panose="02020603050405020304" pitchFamily="18" charset="0"/>
                <a:cs typeface="Times New Roman" panose="02020603050405020304" pitchFamily="18" charset="0"/>
              </a:rPr>
              <a:t>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797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blinds(horizontal)">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blinds(horizontal)">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blinds(horizontal)">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blinds(horizontal)">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wipe(left)">
                                      <p:cBhvr>
                                        <p:cTn id="42" dur="50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wipe(down)">
                                      <p:cBhvr>
                                        <p:cTn id="47" dur="500"/>
                                        <p:tgtEl>
                                          <p:spTgt spid="3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49"/>
                                        </p:tgtEl>
                                        <p:attrNameLst>
                                          <p:attrName>style.visibility</p:attrName>
                                        </p:attrNameLst>
                                      </p:cBhvr>
                                      <p:to>
                                        <p:strVal val="visible"/>
                                      </p:to>
                                    </p:set>
                                    <p:animEffect transition="in" filter="wipe(left)">
                                      <p:cBhvr>
                                        <p:cTn id="52" dur="500"/>
                                        <p:tgtEl>
                                          <p:spTgt spid="4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wipe(left)">
                                      <p:cBhvr>
                                        <p:cTn id="57" dur="500"/>
                                        <p:tgtEl>
                                          <p:spTgt spid="3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43"/>
                                        </p:tgtEl>
                                        <p:attrNameLst>
                                          <p:attrName>style.visibility</p:attrName>
                                        </p:attrNameLst>
                                      </p:cBhvr>
                                      <p:to>
                                        <p:strVal val="visible"/>
                                      </p:to>
                                    </p:set>
                                    <p:animEffect transition="in" filter="wipe(down)">
                                      <p:cBhvr>
                                        <p:cTn id="62" dur="500"/>
                                        <p:tgtEl>
                                          <p:spTgt spid="43"/>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5">
                                            <p:txEl>
                                              <p:pRg st="5" end="5"/>
                                            </p:txEl>
                                          </p:spTgt>
                                        </p:tgtEl>
                                        <p:attrNameLst>
                                          <p:attrName>style.visibility</p:attrName>
                                        </p:attrNameLst>
                                      </p:cBhvr>
                                      <p:to>
                                        <p:strVal val="visible"/>
                                      </p:to>
                                    </p:set>
                                    <p:animEffect transition="in" filter="blinds(horizontal)">
                                      <p:cBhvr>
                                        <p:cTn id="67" dur="500"/>
                                        <p:tgtEl>
                                          <p:spTgt spid="5">
                                            <p:txEl>
                                              <p:pRg st="5" end="5"/>
                                            </p:txEl>
                                          </p:spTgt>
                                        </p:tgtEl>
                                      </p:cBhvr>
                                    </p:animEffect>
                                  </p:childTnLst>
                                </p:cTn>
                              </p:par>
                              <p:par>
                                <p:cTn id="68" presetID="3" presetClass="entr" presetSubtype="10" fill="hold" nodeType="withEffect">
                                  <p:stCondLst>
                                    <p:cond delay="0"/>
                                  </p:stCondLst>
                                  <p:childTnLst>
                                    <p:set>
                                      <p:cBhvr>
                                        <p:cTn id="69" dur="1" fill="hold">
                                          <p:stCondLst>
                                            <p:cond delay="0"/>
                                          </p:stCondLst>
                                        </p:cTn>
                                        <p:tgtEl>
                                          <p:spTgt spid="6"/>
                                        </p:tgtEl>
                                        <p:attrNameLst>
                                          <p:attrName>style.visibility</p:attrName>
                                        </p:attrNameLst>
                                      </p:cBhvr>
                                      <p:to>
                                        <p:strVal val="visible"/>
                                      </p:to>
                                    </p:set>
                                    <p:animEffect transition="in" filter="blinds(horizontal)">
                                      <p:cBhvr>
                                        <p:cTn id="70" dur="500"/>
                                        <p:tgtEl>
                                          <p:spTgt spid="6"/>
                                        </p:tgtEl>
                                      </p:cBhvr>
                                    </p:animEffect>
                                  </p:childTnLst>
                                </p:cTn>
                              </p:par>
                            </p:childTnLst>
                          </p:cTn>
                        </p:par>
                      </p:childTnLst>
                    </p:cTn>
                  </p:par>
                  <p:par>
                    <p:cTn id="71" fill="hold">
                      <p:stCondLst>
                        <p:cond delay="indefinite"/>
                      </p:stCondLst>
                      <p:childTnLst>
                        <p:par>
                          <p:cTn id="72" fill="hold">
                            <p:stCondLst>
                              <p:cond delay="0"/>
                            </p:stCondLst>
                            <p:childTnLst>
                              <p:par>
                                <p:cTn id="73" presetID="16" presetClass="entr" presetSubtype="21" fill="hold" grpId="0" nodeType="clickEffect">
                                  <p:stCondLst>
                                    <p:cond delay="0"/>
                                  </p:stCondLst>
                                  <p:childTnLst>
                                    <p:set>
                                      <p:cBhvr>
                                        <p:cTn id="74" dur="1" fill="hold">
                                          <p:stCondLst>
                                            <p:cond delay="0"/>
                                          </p:stCondLst>
                                        </p:cTn>
                                        <p:tgtEl>
                                          <p:spTgt spid="53"/>
                                        </p:tgtEl>
                                        <p:attrNameLst>
                                          <p:attrName>style.visibility</p:attrName>
                                        </p:attrNameLst>
                                      </p:cBhvr>
                                      <p:to>
                                        <p:strVal val="visible"/>
                                      </p:to>
                                    </p:set>
                                    <p:animEffect transition="in" filter="barn(inVertical)">
                                      <p:cBhvr>
                                        <p:cTn id="75" dur="500"/>
                                        <p:tgtEl>
                                          <p:spTgt spid="53"/>
                                        </p:tgtEl>
                                      </p:cBhvr>
                                    </p:animEffect>
                                  </p:childTnLst>
                                </p:cTn>
                              </p:par>
                            </p:childTnLst>
                          </p:cTn>
                        </p:par>
                      </p:childTnLst>
                    </p:cTn>
                  </p:par>
                  <p:par>
                    <p:cTn id="76" fill="hold">
                      <p:stCondLst>
                        <p:cond delay="indefinite"/>
                      </p:stCondLst>
                      <p:childTnLst>
                        <p:par>
                          <p:cTn id="77" fill="hold">
                            <p:stCondLst>
                              <p:cond delay="0"/>
                            </p:stCondLst>
                            <p:childTnLst>
                              <p:par>
                                <p:cTn id="78" presetID="3" presetClass="entr" presetSubtype="10" fill="hold" grpId="0" nodeType="clickEffect">
                                  <p:stCondLst>
                                    <p:cond delay="0"/>
                                  </p:stCondLst>
                                  <p:childTnLst>
                                    <p:set>
                                      <p:cBhvr>
                                        <p:cTn id="79" dur="1" fill="hold">
                                          <p:stCondLst>
                                            <p:cond delay="0"/>
                                          </p:stCondLst>
                                        </p:cTn>
                                        <p:tgtEl>
                                          <p:spTgt spid="54"/>
                                        </p:tgtEl>
                                        <p:attrNameLst>
                                          <p:attrName>style.visibility</p:attrName>
                                        </p:attrNameLst>
                                      </p:cBhvr>
                                      <p:to>
                                        <p:strVal val="visible"/>
                                      </p:to>
                                    </p:set>
                                    <p:animEffect transition="in" filter="blinds(horizontal)">
                                      <p:cBhvr>
                                        <p:cTn id="80" dur="500"/>
                                        <p:tgtEl>
                                          <p:spTgt spid="54"/>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grpId="0" nodeType="click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wipe(down)">
                                      <p:cBhvr>
                                        <p:cTn id="85"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P spid="17" grpId="0"/>
      <p:bldP spid="19" grpId="0"/>
      <p:bldP spid="20" grpId="0"/>
      <p:bldP spid="21" grpId="0"/>
      <p:bldP spid="22" grpId="0"/>
      <p:bldP spid="37" grpId="0"/>
      <p:bldP spid="43" grpId="0"/>
      <p:bldP spid="53" grpId="0"/>
      <p:bldP spid="54" grpId="0"/>
      <p:bldP spid="3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6904" y="554733"/>
            <a:ext cx="11733225" cy="5874404"/>
          </a:xfrm>
          <a:prstGeom prst="rect">
            <a:avLst/>
          </a:prstGeom>
        </p:spPr>
        <p:txBody>
          <a:bodyPr wrap="square" lIns="121898" tIns="60948" rIns="121898" bIns="60948">
            <a:spAutoFit/>
          </a:bodyPr>
          <a:lstStyle/>
          <a:p>
            <a:pPr algn="just">
              <a:lnSpc>
                <a:spcPct val="135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未配平</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的反应中，</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35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时，被氧化的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y</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根据得失电子守恒得</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1.5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1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IPAPANNEW"/>
                <a:ea typeface="华文细黑"/>
                <a:cs typeface="Times New Roman"/>
              </a:rPr>
              <a:t>[0</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所以参加反应的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2.2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5087094" y="1190976"/>
            <a:ext cx="697627" cy="584775"/>
          </a:xfrm>
          <a:prstGeom prst="rect">
            <a:avLst/>
          </a:prstGeom>
        </p:spPr>
        <p:txBody>
          <a:bodyPr wrap="none">
            <a:spAutoFit/>
          </a:bodyPr>
          <a:lstStyle/>
          <a:p>
            <a:r>
              <a:rPr lang="en-US" altLang="zh-CN" sz="3200" b="1" kern="100" dirty="0">
                <a:solidFill>
                  <a:srgbClr val="FF0000"/>
                </a:solidFill>
                <a:latin typeface="Times New Roman"/>
                <a:cs typeface="Times New Roman"/>
              </a:rPr>
              <a:t>1.5</a:t>
            </a:r>
            <a:endParaRPr lang="zh-CN" altLang="en-US" sz="3200" b="1" kern="100" dirty="0">
              <a:solidFill>
                <a:srgbClr val="FF0000"/>
              </a:solidFill>
              <a:latin typeface="Times New Roman"/>
              <a:cs typeface="Times New Roman"/>
            </a:endParaRPr>
          </a:p>
        </p:txBody>
      </p:sp>
      <p:sp>
        <p:nvSpPr>
          <p:cNvPr id="4" name="矩形 3"/>
          <p:cNvSpPr/>
          <p:nvPr/>
        </p:nvSpPr>
        <p:spPr>
          <a:xfrm>
            <a:off x="3286894" y="1664552"/>
            <a:ext cx="697627" cy="757130"/>
          </a:xfrm>
          <a:prstGeom prst="rect">
            <a:avLst/>
          </a:prstGeom>
        </p:spPr>
        <p:txBody>
          <a:bodyPr wrap="none">
            <a:spAutoFit/>
          </a:bodyPr>
          <a:lstStyle/>
          <a:p>
            <a:pPr>
              <a:lnSpc>
                <a:spcPct val="135000"/>
              </a:lnSpc>
              <a:spcAft>
                <a:spcPts val="0"/>
              </a:spcAft>
            </a:pPr>
            <a:r>
              <a:rPr lang="en-US" altLang="zh-CN" sz="3200" b="1" kern="100" dirty="0" smtClean="0">
                <a:solidFill>
                  <a:srgbClr val="FF0000"/>
                </a:solidFill>
                <a:latin typeface="Times New Roman"/>
                <a:cs typeface="Times New Roman"/>
              </a:rPr>
              <a:t>2.2</a:t>
            </a:r>
            <a:endParaRPr lang="zh-CN" altLang="zh-CN" sz="3200" b="1" kern="100" dirty="0">
              <a:solidFill>
                <a:srgbClr val="FF0000"/>
              </a:solidFill>
              <a:latin typeface="Times New Roman"/>
              <a:cs typeface="Times New Roman"/>
            </a:endParaRPr>
          </a:p>
        </p:txBody>
      </p:sp>
      <p:cxnSp>
        <p:nvCxnSpPr>
          <p:cNvPr id="6" name="直接箭头连接符 5"/>
          <p:cNvCxnSpPr/>
          <p:nvPr/>
        </p:nvCxnSpPr>
        <p:spPr>
          <a:xfrm>
            <a:off x="3564766" y="945834"/>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1702718" y="45418"/>
            <a:ext cx="8869159" cy="523220"/>
          </a:xfrm>
          <a:prstGeom prst="rect">
            <a:avLst/>
          </a:prstGeom>
        </p:spPr>
        <p:txBody>
          <a:bodyPr wrap="none">
            <a:spAutoFit/>
          </a:bodyPr>
          <a:lstStyle/>
          <a:p>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11</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CuSO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24</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O</a:t>
            </a:r>
            <a:r>
              <a:rPr lang="en-US" altLang="zh-CN" sz="2800" b="1" kern="100" spc="-125" dirty="0" smtClean="0">
                <a:latin typeface="Times New Roman" panose="02020603050405020304" pitchFamily="18" charset="0"/>
                <a:ea typeface="华文细黑"/>
                <a:cs typeface="Times New Roman" panose="02020603050405020304" pitchFamily="18" charset="0"/>
              </a:rPr>
              <a:t> === </a:t>
            </a:r>
            <a:r>
              <a:rPr lang="en-US" altLang="zh-CN" sz="2800" b="1" kern="100" spc="-125" dirty="0" smtClean="0">
                <a:solidFill>
                  <a:srgbClr val="FF0000"/>
                </a:solidFill>
                <a:latin typeface="Times New Roman" panose="02020603050405020304" pitchFamily="18" charset="0"/>
                <a:ea typeface="华文细黑"/>
                <a:cs typeface="Times New Roman" panose="02020603050405020304" pitchFamily="18" charset="0"/>
              </a:rPr>
              <a:t>5</a:t>
            </a:r>
            <a:r>
              <a:rPr lang="en-US" altLang="zh-CN" sz="2800" b="1" kern="100" dirty="0" smtClean="0">
                <a:latin typeface="Times New Roman" panose="02020603050405020304" pitchFamily="18" charset="0"/>
                <a:ea typeface="华文细黑"/>
                <a:cs typeface="Times New Roman" panose="02020603050405020304" pitchFamily="18" charset="0"/>
              </a:rPr>
              <a:t>Cu</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6</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endParaRPr lang="zh-CN" altLang="en-US" sz="2800" b="1" dirty="0">
              <a:latin typeface="Times New Roman" panose="02020603050405020304" pitchFamily="18" charset="0"/>
              <a:cs typeface="Times New Roman" panose="02020603050405020304" pitchFamily="18" charset="0"/>
            </a:endParaRPr>
          </a:p>
        </p:txBody>
      </p:sp>
      <p:sp>
        <p:nvSpPr>
          <p:cNvPr id="7" name="矩形 6"/>
          <p:cNvSpPr/>
          <p:nvPr/>
        </p:nvSpPr>
        <p:spPr>
          <a:xfrm>
            <a:off x="838620" y="337805"/>
            <a:ext cx="5832649" cy="461665"/>
          </a:xfrm>
          <a:prstGeom prst="rect">
            <a:avLst/>
          </a:prstGeom>
        </p:spPr>
        <p:txBody>
          <a:bodyPr wrap="square">
            <a:spAutoFit/>
          </a:bodyPr>
          <a:lstStyle/>
          <a:p>
            <a:r>
              <a:rPr lang="en-US" altLang="zh-CN" b="1" kern="100" dirty="0" smtClean="0">
                <a:solidFill>
                  <a:srgbClr val="FF0000"/>
                </a:solidFill>
                <a:latin typeface="Times New Roman" panose="02020603050405020304" pitchFamily="18" charset="0"/>
                <a:ea typeface="华文细黑"/>
                <a:cs typeface="Times New Roman" panose="02020603050405020304" pitchFamily="18" charset="0"/>
              </a:rPr>
              <a:t>0       +2                                +1 -3         +5  </a:t>
            </a:r>
            <a:endParaRPr lang="zh-CN" altLang="en-US" dirty="0"/>
          </a:p>
        </p:txBody>
      </p:sp>
    </p:spTree>
    <p:extLst>
      <p:ext uri="{BB962C8B-B14F-4D97-AF65-F5344CB8AC3E}">
        <p14:creationId xmlns:p14="http://schemas.microsoft.com/office/powerpoint/2010/main" val="7290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linds(horizontal)">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blinds(horizontal)">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blinds(horizontal)">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blinds(horizontal)">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blinds(horizontal)">
                                      <p:cBhvr>
                                        <p:cTn id="32" dur="500"/>
                                        <p:tgtEl>
                                          <p:spTgt spid="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blinds(horizontal)">
                                      <p:cBhvr>
                                        <p:cTn id="40" dur="500"/>
                                        <p:tgtEl>
                                          <p:spTgt spid="4"/>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wipe(down)">
                                      <p:cBhvr>
                                        <p:cTn id="4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37124" y="621482"/>
            <a:ext cx="11502034" cy="4257680"/>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题组三　多步反应得失电子守恒问题</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有的试题反应过程多，涉及的氧化还原反应也多，数量关系较为复杂，若用常规方法求解比较困难，若抓住失电子总数等于得电子总数这一关系，则解题就变得很简单。解这类试题时，注意不要遗漏某个氧化还原反应，要理清具体的反应过程，分析在整个反应过程中化合价发生变化的元素得电子数目和失电子数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113632042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3056" y="405458"/>
            <a:ext cx="11969063"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取</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铜镁合金完全溶于浓硝酸中，反应过程中硝酸被还原只</a:t>
            </a:r>
            <a:r>
              <a:rPr lang="zh-CN" altLang="zh-CN" sz="2800" kern="100" dirty="0" smtClean="0">
                <a:latin typeface="Times New Roman"/>
                <a:ea typeface="华文细黑"/>
                <a:cs typeface="Times New Roman"/>
              </a:rPr>
              <a:t>产生</a:t>
            </a:r>
            <a:r>
              <a:rPr lang="en-US" altLang="zh-CN" sz="2800" kern="100" dirty="0" smtClean="0">
                <a:latin typeface="Times New Roman"/>
                <a:ea typeface="华文细黑"/>
                <a:cs typeface="Courier New"/>
              </a:rPr>
              <a:t>8960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672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都已折算到标准状态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，在反应后的溶液中加入足量的氢氧化钠溶液，生成沉淀质量为</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等于</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A.8.64   </a:t>
            </a:r>
            <a:r>
              <a:rPr lang="en-US" altLang="zh-CN" sz="2800" kern="100" dirty="0" smtClean="0">
                <a:latin typeface="Times New Roman"/>
                <a:ea typeface="华文细黑"/>
                <a:cs typeface="Courier New"/>
              </a:rPr>
              <a:t>                 B.9.20            C.9.00  </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D.9.44</a:t>
            </a:r>
            <a:endParaRPr lang="en-US" altLang="zh-CN" sz="2800" kern="100" dirty="0" smtClean="0">
              <a:latin typeface="宋体"/>
              <a:cs typeface="Courier New"/>
            </a:endParaRPr>
          </a:p>
        </p:txBody>
      </p:sp>
      <p:sp>
        <p:nvSpPr>
          <p:cNvPr id="6" name="Rectangle 21">
            <a:hlinkClick r:id="rId3"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4"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5"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6"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7"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8"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9"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869593838"/>
              </p:ext>
            </p:extLst>
          </p:nvPr>
        </p:nvGraphicFramePr>
        <p:xfrm>
          <a:off x="774822" y="3113868"/>
          <a:ext cx="10252075" cy="2071688"/>
        </p:xfrm>
        <a:graphic>
          <a:graphicData uri="http://schemas.openxmlformats.org/presentationml/2006/ole">
            <mc:AlternateContent xmlns:mc="http://schemas.openxmlformats.org/markup-compatibility/2006">
              <mc:Choice xmlns:v="urn:schemas-microsoft-com:vml" Requires="v">
                <p:oleObj spid="_x0000_s44037" name="文档" r:id="rId10" imgW="10248053" imgH="2075491" progId="Word.Document.12">
                  <p:embed/>
                </p:oleObj>
              </mc:Choice>
              <mc:Fallback>
                <p:oleObj name="文档" r:id="rId10" imgW="10248053" imgH="2075491" progId="Word.Document.12">
                  <p:embed/>
                  <p:pic>
                    <p:nvPicPr>
                      <p:cNvPr id="0" name="对象 13"/>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74822" y="3113868"/>
                        <a:ext cx="10252075" cy="20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415528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75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403721" y="2709714"/>
            <a:ext cx="11502034" cy="1333161"/>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而</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的物质的量等于镁、铜失去电子的物质的量，等于浓</a:t>
            </a:r>
            <a:r>
              <a:rPr lang="en-US" altLang="zh-CN" sz="2800" kern="100" dirty="0">
                <a:latin typeface="Times New Roman"/>
                <a:ea typeface="华文细黑"/>
                <a:cs typeface="Courier New"/>
              </a:rPr>
              <a:t>HNO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得电子的物质的量，即</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978307276"/>
              </p:ext>
            </p:extLst>
          </p:nvPr>
        </p:nvGraphicFramePr>
        <p:xfrm>
          <a:off x="603618" y="4069813"/>
          <a:ext cx="9283700" cy="1331912"/>
        </p:xfrm>
        <a:graphic>
          <a:graphicData uri="http://schemas.openxmlformats.org/presentationml/2006/ole">
            <mc:AlternateContent xmlns:mc="http://schemas.openxmlformats.org/markup-compatibility/2006">
              <mc:Choice xmlns:v="urn:schemas-microsoft-com:vml" Requires="v">
                <p:oleObj spid="_x0000_s7511" name="文档" r:id="rId3" imgW="9283340" imgH="1332468" progId="Word.Document.12">
                  <p:embed/>
                </p:oleObj>
              </mc:Choice>
              <mc:Fallback>
                <p:oleObj name="文档" r:id="rId3" imgW="9283340" imgH="1332468" progId="Word.Document.12">
                  <p:embed/>
                  <p:pic>
                    <p:nvPicPr>
                      <p:cNvPr id="0" name=""/>
                      <p:cNvPicPr/>
                      <p:nvPr/>
                    </p:nvPicPr>
                    <p:blipFill>
                      <a:blip r:embed="rId4"/>
                      <a:stretch>
                        <a:fillRect/>
                      </a:stretch>
                    </p:blipFill>
                    <p:spPr>
                      <a:xfrm>
                        <a:off x="603618" y="4069813"/>
                        <a:ext cx="9283700" cy="1331912"/>
                      </a:xfrm>
                      <a:prstGeom prst="rect">
                        <a:avLst/>
                      </a:prstGeom>
                    </p:spPr>
                  </p:pic>
                </p:oleObj>
              </mc:Fallback>
            </mc:AlternateContent>
          </a:graphicData>
        </a:graphic>
      </p:graphicFrame>
      <p:sp>
        <p:nvSpPr>
          <p:cNvPr id="4" name="矩形 3"/>
          <p:cNvSpPr/>
          <p:nvPr/>
        </p:nvSpPr>
        <p:spPr>
          <a:xfrm>
            <a:off x="426635" y="5302002"/>
            <a:ext cx="8920506" cy="738664"/>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所以</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0.46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9.20 g</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7" name="矩形 6"/>
          <p:cNvSpPr/>
          <p:nvPr/>
        </p:nvSpPr>
        <p:spPr>
          <a:xfrm>
            <a:off x="427335" y="6013308"/>
            <a:ext cx="150554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B</a:t>
            </a:r>
            <a:endParaRPr lang="zh-CN" altLang="zh-CN" sz="2800" b="1" kern="100" dirty="0">
              <a:solidFill>
                <a:schemeClr val="accent6">
                  <a:lumMod val="75000"/>
                </a:schemeClr>
              </a:solidFill>
              <a:latin typeface="Times New Roman"/>
              <a:cs typeface="Times New Roman"/>
            </a:endParaRPr>
          </a:p>
        </p:txBody>
      </p:sp>
      <p:sp>
        <p:nvSpPr>
          <p:cNvPr id="6" name="Rectangle 21">
            <a:hlinkClick r:id="rId5"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6"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7"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8"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9"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2" name="Rectangle 21">
            <a:hlinkClick r:id="rId10"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1"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3060578059"/>
              </p:ext>
            </p:extLst>
          </p:nvPr>
        </p:nvGraphicFramePr>
        <p:xfrm>
          <a:off x="303836" y="197644"/>
          <a:ext cx="10252075" cy="2071688"/>
        </p:xfrm>
        <a:graphic>
          <a:graphicData uri="http://schemas.openxmlformats.org/presentationml/2006/ole">
            <mc:AlternateContent xmlns:mc="http://schemas.openxmlformats.org/markup-compatibility/2006">
              <mc:Choice xmlns:v="urn:schemas-microsoft-com:vml" Requires="v">
                <p:oleObj spid="_x0000_s7512" name="文档" r:id="rId12" imgW="10248053" imgH="2075491" progId="Word.Document.12">
                  <p:embed/>
                </p:oleObj>
              </mc:Choice>
              <mc:Fallback>
                <p:oleObj name="文档" r:id="rId12" imgW="10248053" imgH="2075491" progId="Word.Document.12">
                  <p:embed/>
                  <p:pic>
                    <p:nvPicPr>
                      <p:cNvPr id="0" name=""/>
                      <p:cNvPicPr/>
                      <p:nvPr/>
                    </p:nvPicPr>
                    <p:blipFill>
                      <a:blip r:embed="rId13"/>
                      <a:stretch>
                        <a:fillRect/>
                      </a:stretch>
                    </p:blipFill>
                    <p:spPr>
                      <a:xfrm>
                        <a:off x="303836" y="197644"/>
                        <a:ext cx="10252075" cy="2071688"/>
                      </a:xfrm>
                      <a:prstGeom prst="rect">
                        <a:avLst/>
                      </a:prstGeom>
                    </p:spPr>
                  </p:pic>
                </p:oleObj>
              </mc:Fallback>
            </mc:AlternateContent>
          </a:graphicData>
        </a:graphic>
      </p:graphicFrame>
      <p:sp>
        <p:nvSpPr>
          <p:cNvPr id="15" name="矩形 14"/>
          <p:cNvSpPr/>
          <p:nvPr/>
        </p:nvSpPr>
        <p:spPr>
          <a:xfrm>
            <a:off x="1912957" y="1940909"/>
            <a:ext cx="4025461" cy="656846"/>
          </a:xfrm>
          <a:prstGeom prst="rect">
            <a:avLst/>
          </a:prstGeom>
        </p:spPr>
        <p:txBody>
          <a:bodyPr wrap="none">
            <a:spAutoFit/>
          </a:bodyPr>
          <a:lstStyle/>
          <a:p>
            <a:pPr algn="just">
              <a:lnSpc>
                <a:spcPct val="150000"/>
              </a:lnSpc>
              <a:spcAft>
                <a:spcPts val="0"/>
              </a:spcAft>
            </a:pPr>
            <a:r>
              <a:rPr lang="en-US" altLang="zh-CN" sz="2800" i="1" kern="100" dirty="0">
                <a:solidFill>
                  <a:srgbClr val="FF0000"/>
                </a:solidFill>
                <a:latin typeface="Times New Roman"/>
                <a:ea typeface="华文细黑"/>
                <a:cs typeface="Courier New"/>
              </a:rPr>
              <a:t>x</a:t>
            </a:r>
            <a:r>
              <a:rPr lang="en-US" altLang="zh-CN" sz="2800" kern="100" dirty="0">
                <a:solidFill>
                  <a:srgbClr val="FF0000"/>
                </a:solidFill>
                <a:latin typeface="Times New Roman"/>
                <a:ea typeface="华文细黑"/>
                <a:cs typeface="Courier New"/>
              </a:rPr>
              <a:t> g</a:t>
            </a:r>
            <a:r>
              <a:rPr lang="zh-CN" altLang="zh-CN" sz="2800" kern="100" dirty="0">
                <a:solidFill>
                  <a:srgbClr val="FF0000"/>
                </a:solidFill>
                <a:latin typeface="Times New Roman"/>
                <a:ea typeface="华文细黑"/>
                <a:cs typeface="Times New Roman"/>
              </a:rPr>
              <a:t>＝</a:t>
            </a:r>
            <a:r>
              <a:rPr lang="en-US" altLang="zh-CN" sz="2800" kern="100" dirty="0">
                <a:solidFill>
                  <a:srgbClr val="FF0000"/>
                </a:solidFill>
                <a:latin typeface="Times New Roman"/>
                <a:ea typeface="华文细黑"/>
                <a:cs typeface="Courier New"/>
              </a:rPr>
              <a:t>17.02 g</a:t>
            </a:r>
            <a:r>
              <a:rPr lang="zh-CN" altLang="zh-CN" sz="2800" kern="100" dirty="0">
                <a:solidFill>
                  <a:srgbClr val="FF0000"/>
                </a:solidFill>
                <a:latin typeface="Times New Roman"/>
                <a:ea typeface="华文细黑"/>
                <a:cs typeface="Times New Roman"/>
              </a:rPr>
              <a:t>－</a:t>
            </a:r>
            <a:r>
              <a:rPr lang="en-US" altLang="zh-CN" sz="2800" i="1" kern="100" dirty="0">
                <a:solidFill>
                  <a:srgbClr val="FF0000"/>
                </a:solidFill>
                <a:latin typeface="Times New Roman"/>
                <a:ea typeface="华文细黑"/>
                <a:cs typeface="Courier New"/>
              </a:rPr>
              <a:t>m</a:t>
            </a:r>
            <a:r>
              <a:rPr lang="en-US" altLang="zh-CN" sz="2800" kern="100" dirty="0">
                <a:solidFill>
                  <a:srgbClr val="FF0000"/>
                </a:solidFill>
                <a:latin typeface="Times New Roman"/>
                <a:ea typeface="华文细黑"/>
                <a:cs typeface="Courier New"/>
              </a:rPr>
              <a:t>(OH</a:t>
            </a:r>
            <a:r>
              <a:rPr lang="zh-CN" altLang="zh-CN" sz="2800" kern="100" baseline="30000" dirty="0">
                <a:solidFill>
                  <a:srgbClr val="FF0000"/>
                </a:solidFill>
                <a:latin typeface="Times New Roman"/>
                <a:ea typeface="华文细黑"/>
                <a:cs typeface="Times New Roman"/>
              </a:rPr>
              <a:t>－</a:t>
            </a:r>
            <a:r>
              <a:rPr lang="en-US" altLang="zh-CN" sz="2800" kern="100" dirty="0">
                <a:solidFill>
                  <a:srgbClr val="FF0000"/>
                </a:solidFill>
                <a:latin typeface="Times New Roman"/>
                <a:ea typeface="华文细黑"/>
                <a:cs typeface="Courier New"/>
              </a:rPr>
              <a:t>)</a:t>
            </a:r>
            <a:r>
              <a:rPr lang="zh-CN" altLang="zh-CN" sz="2800" kern="100" dirty="0">
                <a:solidFill>
                  <a:srgbClr val="FF0000"/>
                </a:solidFill>
                <a:latin typeface="Times New Roman"/>
                <a:ea typeface="华文细黑"/>
                <a:cs typeface="Times New Roman"/>
              </a:rPr>
              <a:t>，</a:t>
            </a:r>
            <a:endParaRPr lang="zh-CN" altLang="zh-CN" sz="2800" kern="100" dirty="0">
              <a:solidFill>
                <a:srgbClr val="FF0000"/>
              </a:solidFill>
              <a:effectLst/>
              <a:latin typeface="宋体"/>
              <a:cs typeface="Courier New"/>
            </a:endParaRPr>
          </a:p>
        </p:txBody>
      </p:sp>
    </p:spTree>
    <p:extLst>
      <p:ext uri="{BB962C8B-B14F-4D97-AF65-F5344CB8AC3E}">
        <p14:creationId xmlns:p14="http://schemas.microsoft.com/office/powerpoint/2010/main" val="321605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75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750"/>
                                        <p:tgtEl>
                                          <p:spTgt spid="15"/>
                                        </p:tgtEl>
                                      </p:cBhvr>
                                    </p:animEffect>
                                  </p:childTnLst>
                                </p:cTn>
                              </p:par>
                            </p:childTnLst>
                          </p:cTn>
                        </p:par>
                        <p:par>
                          <p:cTn id="11" fill="hold">
                            <p:stCondLst>
                              <p:cond delay="750"/>
                            </p:stCondLst>
                            <p:childTnLst>
                              <p:par>
                                <p:cTn id="12" presetID="3" presetClass="entr" presetSubtype="1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750"/>
                                        <p:tgtEl>
                                          <p:spTgt spid="2"/>
                                        </p:tgtEl>
                                      </p:cBhvr>
                                    </p:animEffect>
                                  </p:childTnLst>
                                </p:cTn>
                              </p:par>
                            </p:childTnLst>
                          </p:cTn>
                        </p:par>
                        <p:par>
                          <p:cTn id="19" fill="hold">
                            <p:stCondLst>
                              <p:cond delay="2250"/>
                            </p:stCondLst>
                            <p:childTnLst>
                              <p:par>
                                <p:cTn id="20" presetID="3"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750"/>
                                        <p:tgtEl>
                                          <p:spTgt spid="4"/>
                                        </p:tgtEl>
                                      </p:cBhvr>
                                    </p:animEffect>
                                  </p:childTnLst>
                                </p:cTn>
                              </p:par>
                            </p:childTnLst>
                          </p:cTn>
                        </p:par>
                        <p:par>
                          <p:cTn id="23" fill="hold">
                            <p:stCondLst>
                              <p:cond delay="3000"/>
                            </p:stCondLst>
                            <p:childTnLst>
                              <p:par>
                                <p:cTn id="24" presetID="3" presetClass="entr" presetSubtype="1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7" grpId="0"/>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390" y="397581"/>
            <a:ext cx="11733225" cy="400107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足量铜与一定量浓硝酸反应，得到硝酸铜溶液和</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的混合气体，将这些气体与</a:t>
            </a:r>
            <a:r>
              <a:rPr lang="en-US" altLang="zh-CN" sz="2800" kern="100" dirty="0">
                <a:latin typeface="Times New Roman"/>
                <a:ea typeface="华文细黑"/>
                <a:cs typeface="Courier New"/>
              </a:rPr>
              <a:t>1.68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混合后通入水中，所有气体完全被水吸收生成硝酸。若向所得硝酸铜溶液中加入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恰好完全沉淀，则消耗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溶液的体积是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A.60 mL  </a:t>
            </a:r>
            <a:r>
              <a:rPr lang="en-US" altLang="zh-CN" sz="2800" kern="100" dirty="0" smtClean="0">
                <a:latin typeface="Times New Roman"/>
                <a:ea typeface="华文细黑"/>
                <a:cs typeface="Courier New"/>
              </a:rPr>
              <a:t>			B.45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C.30 mL  </a:t>
            </a:r>
            <a:r>
              <a:rPr lang="en-US" altLang="zh-CN" sz="2800" kern="100" dirty="0" smtClean="0">
                <a:latin typeface="Times New Roman"/>
                <a:ea typeface="华文细黑"/>
                <a:cs typeface="Courier New"/>
              </a:rPr>
              <a:t>			D.15 mL</a:t>
            </a:r>
            <a:endParaRPr lang="zh-CN" altLang="zh-CN" sz="2800" kern="100" dirty="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2"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0040038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611231622"/>
              </p:ext>
            </p:extLst>
          </p:nvPr>
        </p:nvGraphicFramePr>
        <p:xfrm>
          <a:off x="959488" y="2732864"/>
          <a:ext cx="8037513" cy="1716088"/>
        </p:xfrm>
        <a:graphic>
          <a:graphicData uri="http://schemas.openxmlformats.org/presentationml/2006/ole">
            <mc:AlternateContent xmlns:mc="http://schemas.openxmlformats.org/markup-compatibility/2006">
              <mc:Choice xmlns:v="urn:schemas-microsoft-com:vml" Requires="v">
                <p:oleObj spid="_x0000_s9777" name="文档" r:id="rId3" imgW="8038009" imgH="1716795" progId="Word.Document.12">
                  <p:embed/>
                </p:oleObj>
              </mc:Choice>
              <mc:Fallback>
                <p:oleObj name="文档" r:id="rId3" imgW="8038009" imgH="1716795" progId="Word.Document.12">
                  <p:embed/>
                  <p:pic>
                    <p:nvPicPr>
                      <p:cNvPr id="0" name=""/>
                      <p:cNvPicPr/>
                      <p:nvPr/>
                    </p:nvPicPr>
                    <p:blipFill>
                      <a:blip r:embed="rId4"/>
                      <a:stretch>
                        <a:fillRect/>
                      </a:stretch>
                    </p:blipFill>
                    <p:spPr>
                      <a:xfrm>
                        <a:off x="959488" y="2732864"/>
                        <a:ext cx="8037513" cy="1716088"/>
                      </a:xfrm>
                      <a:prstGeom prst="rect">
                        <a:avLst/>
                      </a:prstGeom>
                    </p:spPr>
                  </p:pic>
                </p:oleObj>
              </mc:Fallback>
            </mc:AlternateContent>
          </a:graphicData>
        </a:graphic>
      </p:graphicFrame>
      <p:sp>
        <p:nvSpPr>
          <p:cNvPr id="5" name="矩形 4"/>
          <p:cNvSpPr/>
          <p:nvPr/>
        </p:nvSpPr>
        <p:spPr>
          <a:xfrm>
            <a:off x="842975" y="3529652"/>
            <a:ext cx="10520390" cy="1412310"/>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根据质量守恒及</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Cu(NO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的反应可得关系式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i="1" kern="100" dirty="0" smtClean="0">
                <a:latin typeface="Times New Roman"/>
                <a:ea typeface="华文细黑"/>
                <a:cs typeface="Courier New"/>
              </a:rPr>
              <a:t>n</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NaOH</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IPAPANNEW"/>
                <a:ea typeface="华文细黑"/>
                <a:cs typeface="Times New Roman"/>
              </a:rPr>
              <a:t>[Cu(NO</a:t>
            </a:r>
            <a:r>
              <a:rPr lang="en-US" altLang="zh-CN" sz="2800" kern="100" baseline="-25000" dirty="0">
                <a:latin typeface="IPAPANNEW"/>
                <a:ea typeface="华文细黑"/>
                <a:cs typeface="Times New Roman"/>
              </a:rPr>
              <a:t>3</a:t>
            </a:r>
            <a:r>
              <a:rPr lang="en-US" altLang="zh-CN" sz="2800" kern="100" dirty="0">
                <a:latin typeface="IPAPANNEW"/>
                <a:ea typeface="华文细黑"/>
                <a:cs typeface="Times New Roman"/>
              </a:rPr>
              <a:t>)</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1641717283"/>
              </p:ext>
            </p:extLst>
          </p:nvPr>
        </p:nvGraphicFramePr>
        <p:xfrm>
          <a:off x="842975" y="5116151"/>
          <a:ext cx="8037513" cy="1716088"/>
        </p:xfrm>
        <a:graphic>
          <a:graphicData uri="http://schemas.openxmlformats.org/presentationml/2006/ole">
            <mc:AlternateContent xmlns:mc="http://schemas.openxmlformats.org/markup-compatibility/2006">
              <mc:Choice xmlns:v="urn:schemas-microsoft-com:vml" Requires="v">
                <p:oleObj spid="_x0000_s9778" name="文档" r:id="rId5" imgW="8038009" imgH="1716075" progId="Word.Document.12">
                  <p:embed/>
                </p:oleObj>
              </mc:Choice>
              <mc:Fallback>
                <p:oleObj name="文档" r:id="rId5" imgW="8038009" imgH="1716075" progId="Word.Document.12">
                  <p:embed/>
                  <p:pic>
                    <p:nvPicPr>
                      <p:cNvPr id="0" name=""/>
                      <p:cNvPicPr/>
                      <p:nvPr/>
                    </p:nvPicPr>
                    <p:blipFill>
                      <a:blip r:embed="rId6"/>
                      <a:stretch>
                        <a:fillRect/>
                      </a:stretch>
                    </p:blipFill>
                    <p:spPr>
                      <a:xfrm>
                        <a:off x="842975" y="5116151"/>
                        <a:ext cx="8037513" cy="1716088"/>
                      </a:xfrm>
                      <a:prstGeom prst="rect">
                        <a:avLst/>
                      </a:prstGeom>
                    </p:spPr>
                  </p:pic>
                </p:oleObj>
              </mc:Fallback>
            </mc:AlternateContent>
          </a:graphicData>
        </a:graphic>
      </p:graphicFrame>
      <p:sp>
        <p:nvSpPr>
          <p:cNvPr id="8" name="矩形 7"/>
          <p:cNvSpPr/>
          <p:nvPr/>
        </p:nvSpPr>
        <p:spPr>
          <a:xfrm>
            <a:off x="729331" y="6022082"/>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A</a:t>
            </a:r>
            <a:endParaRPr lang="zh-CN" altLang="zh-CN" sz="2800" b="1" kern="100" dirty="0">
              <a:solidFill>
                <a:schemeClr val="accent6">
                  <a:lumMod val="75000"/>
                </a:schemeClr>
              </a:solidFill>
              <a:latin typeface="Times New Roman"/>
              <a:cs typeface="Times New Roman"/>
            </a:endParaRPr>
          </a:p>
        </p:txBody>
      </p:sp>
      <p:sp>
        <p:nvSpPr>
          <p:cNvPr id="7" name="Rectangle 21">
            <a:hlinkClick r:id="rId7"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8"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9"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0"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5" name="对象 14"/>
          <p:cNvGraphicFramePr>
            <a:graphicFrameLocks noChangeAspect="1"/>
          </p:cNvGraphicFramePr>
          <p:nvPr>
            <p:extLst>
              <p:ext uri="{D42A27DB-BD31-4B8C-83A1-F6EECF244321}">
                <p14:modId xmlns:p14="http://schemas.microsoft.com/office/powerpoint/2010/main" val="1989639954"/>
              </p:ext>
            </p:extLst>
          </p:nvPr>
        </p:nvGraphicFramePr>
        <p:xfrm>
          <a:off x="985062" y="587785"/>
          <a:ext cx="8234363" cy="1808163"/>
        </p:xfrm>
        <a:graphic>
          <a:graphicData uri="http://schemas.openxmlformats.org/presentationml/2006/ole">
            <mc:AlternateContent xmlns:mc="http://schemas.openxmlformats.org/markup-compatibility/2006">
              <mc:Choice xmlns:v="urn:schemas-microsoft-com:vml" Requires="v">
                <p:oleObj spid="_x0000_s9779" name="文档" r:id="rId13" imgW="8233856" imgH="1807873" progId="Word.Document.12">
                  <p:embed/>
                </p:oleObj>
              </mc:Choice>
              <mc:Fallback>
                <p:oleObj name="文档" r:id="rId13" imgW="8233856" imgH="1807873" progId="Word.Document.12">
                  <p:embed/>
                  <p:pic>
                    <p:nvPicPr>
                      <p:cNvPr id="0" name=""/>
                      <p:cNvPicPr/>
                      <p:nvPr/>
                    </p:nvPicPr>
                    <p:blipFill>
                      <a:blip r:embed="rId14"/>
                      <a:stretch>
                        <a:fillRect/>
                      </a:stretch>
                    </p:blipFill>
                    <p:spPr>
                      <a:xfrm>
                        <a:off x="985062" y="587785"/>
                        <a:ext cx="8234363" cy="1808163"/>
                      </a:xfrm>
                      <a:prstGeom prst="rect">
                        <a:avLst/>
                      </a:prstGeom>
                    </p:spPr>
                  </p:pic>
                </p:oleObj>
              </mc:Fallback>
            </mc:AlternateContent>
          </a:graphicData>
        </a:graphic>
      </p:graphicFrame>
      <p:sp>
        <p:nvSpPr>
          <p:cNvPr id="16" name="矩形 15"/>
          <p:cNvSpPr/>
          <p:nvPr/>
        </p:nvSpPr>
        <p:spPr>
          <a:xfrm>
            <a:off x="902894" y="1955937"/>
            <a:ext cx="7087197" cy="656846"/>
          </a:xfrm>
          <a:prstGeom prst="rect">
            <a:avLst/>
          </a:prstGeom>
        </p:spPr>
        <p:txBody>
          <a:bodyPr wrap="none">
            <a:spAutoFit/>
          </a:bodyPr>
          <a:lstStyle/>
          <a:p>
            <a:pPr algn="just">
              <a:lnSpc>
                <a:spcPct val="150000"/>
              </a:lnSpc>
              <a:spcAft>
                <a:spcPts val="0"/>
              </a:spcAft>
            </a:pP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失去的电子数与</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得到的电子数相等。</a:t>
            </a:r>
            <a:endParaRPr lang="zh-CN" altLang="zh-CN" sz="2800" kern="100" dirty="0">
              <a:effectLst/>
              <a:latin typeface="宋体"/>
              <a:cs typeface="Courier New"/>
            </a:endParaRPr>
          </a:p>
        </p:txBody>
      </p:sp>
      <p:sp>
        <p:nvSpPr>
          <p:cNvPr id="17"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0469412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750"/>
                                        <p:tgtEl>
                                          <p:spTgt spid="15"/>
                                        </p:tgtEl>
                                      </p:cBhvr>
                                    </p:animEffect>
                                  </p:childTnLst>
                                </p:cTn>
                              </p:par>
                            </p:childTnLst>
                          </p:cTn>
                        </p:par>
                        <p:par>
                          <p:cTn id="8" fill="hold">
                            <p:stCondLst>
                              <p:cond delay="750"/>
                            </p:stCondLst>
                            <p:childTnLst>
                              <p:par>
                                <p:cTn id="9" presetID="3" presetClass="entr" presetSubtype="1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blinds(horizontal)">
                                      <p:cBhvr>
                                        <p:cTn id="11" dur="750"/>
                                        <p:tgtEl>
                                          <p:spTgt spid="16"/>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750"/>
                                        <p:tgtEl>
                                          <p:spTgt spid="2"/>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blinds(horizontal)">
                                      <p:cBhvr>
                                        <p:cTn id="19" dur="750"/>
                                        <p:tgtEl>
                                          <p:spTgt spid="5">
                                            <p:txEl>
                                              <p:pRg st="0" end="0"/>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blinds(horizontal)">
                                      <p:cBhvr>
                                        <p:cTn id="22" dur="750"/>
                                        <p:tgtEl>
                                          <p:spTgt spid="5">
                                            <p:txEl>
                                              <p:pRg st="1" end="1"/>
                                            </p:txEl>
                                          </p:spTgt>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linds(horizontal)">
                                      <p:cBhvr>
                                        <p:cTn id="26" dur="750"/>
                                        <p:tgtEl>
                                          <p:spTgt spid="6"/>
                                        </p:tgtEl>
                                      </p:cBhvr>
                                    </p:animEffect>
                                  </p:childTnLst>
                                </p:cTn>
                              </p:par>
                            </p:childTnLst>
                          </p:cTn>
                        </p:par>
                        <p:par>
                          <p:cTn id="27" fill="hold">
                            <p:stCondLst>
                              <p:cond delay="3750"/>
                            </p:stCondLst>
                            <p:childTnLst>
                              <p:par>
                                <p:cTn id="28" presetID="3" presetClass="entr" presetSubtype="1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linds(horizontal)">
                                      <p:cBhvr>
                                        <p:cTn id="30"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24458" y="-1190"/>
            <a:ext cx="11809312" cy="4634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3: </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将</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一定量的锌与</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100 mL 18.5 mol·L</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浓硫酸充分反应后，锌完全溶解，同时生成气体</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 16.8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标准状况</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。将反应后的溶液稀释到</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，测得溶液中</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c(H</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)=1mol/L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则</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为</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的混合物</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，气体的体积比为：</a:t>
            </a:r>
            <a:r>
              <a:rPr lang="zh-CN" altLang="en-US"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反应中共消耗</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g</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反应中共转移</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电子</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err="1"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mol</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3609011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400531"/>
            <a:ext cx="11733225" cy="5940063"/>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题组四　氧化还原反应在综合实验中的应用</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过氧化钙可以用于改善地表水质，处理含重金属粒子的废水和治理赤潮，也可用于应急供氧等。工业上生产过氧化钙的主要流程如下：</a:t>
            </a:r>
            <a:endParaRPr lang="zh-CN" altLang="zh-CN" sz="2800" kern="100" dirty="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                      CaCl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固体</a:t>
            </a:r>
            <a:r>
              <a:rPr lang="en-US" altLang="zh-CN" sz="2800" kern="100" dirty="0">
                <a:latin typeface="Times New Roman"/>
                <a:ea typeface="华文细黑"/>
                <a:cs typeface="Courier New"/>
              </a:rPr>
              <a:t> 30%</a:t>
            </a:r>
            <a:r>
              <a:rPr lang="zh-CN" altLang="zh-CN" sz="2800" kern="100" dirty="0">
                <a:latin typeface="Times New Roman"/>
                <a:ea typeface="华文细黑"/>
                <a:cs typeface="Times New Roman"/>
              </a:rPr>
              <a:t>的</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endParaRPr lang="en-US"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p>
          <a:p>
            <a:pPr algn="just">
              <a:lnSpc>
                <a:spcPct val="150000"/>
              </a:lnSpc>
              <a:spcAft>
                <a:spcPts val="0"/>
              </a:spcAft>
            </a:pPr>
            <a:endParaRPr lang="en-US" altLang="zh-CN" sz="2800" kern="100" dirty="0" smtClean="0">
              <a:latin typeface="宋体"/>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副产品</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zh-CN" altLang="zh-CN" sz="2800" kern="100" dirty="0" smtClean="0">
                <a:latin typeface="宋体"/>
                <a:ea typeface="Times New Roman"/>
                <a:cs typeface="Courier New"/>
              </a:rPr>
              <a:t> </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产品</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呈白色，微溶于水，加热至</a:t>
            </a:r>
            <a:r>
              <a:rPr lang="en-US" altLang="zh-CN" sz="2800" kern="100" dirty="0">
                <a:latin typeface="Times New Roman"/>
                <a:ea typeface="华文细黑"/>
                <a:cs typeface="Courier New"/>
              </a:rPr>
              <a:t>350</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左右开始分解放出氧气</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56920242"/>
              </p:ext>
            </p:extLst>
          </p:nvPr>
        </p:nvGraphicFramePr>
        <p:xfrm>
          <a:off x="3070870" y="3721050"/>
          <a:ext cx="7388225" cy="954088"/>
        </p:xfrm>
        <a:graphic>
          <a:graphicData uri="http://schemas.openxmlformats.org/presentationml/2006/ole">
            <mc:AlternateContent xmlns:mc="http://schemas.openxmlformats.org/markup-compatibility/2006">
              <mc:Choice xmlns:v="urn:schemas-microsoft-com:vml" Requires="v">
                <p:oleObj spid="_x0000_s10460" name="文档" r:id="rId3" imgW="7387825" imgH="954695" progId="Word.Document.12">
                  <p:embed/>
                </p:oleObj>
              </mc:Choice>
              <mc:Fallback>
                <p:oleObj name="文档" r:id="rId3" imgW="7387825" imgH="954695" progId="Word.Document.12">
                  <p:embed/>
                  <p:pic>
                    <p:nvPicPr>
                      <p:cNvPr id="0" name=""/>
                      <p:cNvPicPr/>
                      <p:nvPr/>
                    </p:nvPicPr>
                    <p:blipFill>
                      <a:blip r:embed="rId4"/>
                      <a:stretch>
                        <a:fillRect/>
                      </a:stretch>
                    </p:blipFill>
                    <p:spPr>
                      <a:xfrm>
                        <a:off x="3070870" y="3721050"/>
                        <a:ext cx="7388225" cy="954088"/>
                      </a:xfrm>
                      <a:prstGeom prst="rect">
                        <a:avLst/>
                      </a:prstGeom>
                    </p:spPr>
                  </p:pic>
                </p:oleObj>
              </mc:Fallback>
            </mc:AlternateContent>
          </a:graphicData>
        </a:graphic>
      </p:graphicFrame>
      <p:sp>
        <p:nvSpPr>
          <p:cNvPr id="5" name="Rectangle 21">
            <a:hlinkClick r:id="rId5"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6"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7"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8"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9"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10"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2" name="Rectangle 21">
            <a:hlinkClick r:id="rId11"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7680916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a:spLocks noChangeArrowheads="1"/>
          </p:cNvSpPr>
          <p:nvPr/>
        </p:nvSpPr>
        <p:spPr bwMode="auto">
          <a:xfrm>
            <a:off x="150265" y="107975"/>
            <a:ext cx="11849673" cy="6817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76" tIns="60937" rIns="121876" bIns="60937">
            <a:spAutoFit/>
          </a:bodyPr>
          <a:lstStyle>
            <a:lvl1pPr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just" eaLnBrk="1" hangingPunct="1">
              <a:lnSpc>
                <a:spcPct val="150000"/>
              </a:lnSpc>
              <a:spcBef>
                <a:spcPct val="0"/>
              </a:spcBef>
              <a:buSzTx/>
              <a:buFontTx/>
              <a:buNone/>
            </a:pPr>
            <a:r>
              <a:rPr lang="en-US" altLang="zh-CN" sz="2900" dirty="0">
                <a:solidFill>
                  <a:srgbClr val="FF0000"/>
                </a:solidFill>
                <a:latin typeface="Times New Roman" pitchFamily="18" charset="0"/>
                <a:ea typeface="华文细黑" pitchFamily="2" charset="-122"/>
                <a:cs typeface="Courier New" pitchFamily="49" charset="0"/>
              </a:rPr>
              <a:t>2.</a:t>
            </a:r>
            <a:r>
              <a:rPr lang="zh-CN" altLang="zh-CN" sz="2900" dirty="0">
                <a:solidFill>
                  <a:srgbClr val="FF0000"/>
                </a:solidFill>
                <a:latin typeface="Times New Roman" pitchFamily="18" charset="0"/>
                <a:ea typeface="华文细黑" pitchFamily="2" charset="-122"/>
                <a:cs typeface="Times New Roman" pitchFamily="18" charset="0"/>
              </a:rPr>
              <a:t>正误判断，正确的划</a:t>
            </a:r>
            <a:r>
              <a:rPr lang="en-US" altLang="zh-CN" sz="2900" dirty="0">
                <a:solidFill>
                  <a:srgbClr val="FF0000"/>
                </a:solidFill>
                <a:latin typeface="宋体" pitchFamily="2" charset="-122"/>
                <a:ea typeface="华文细黑" pitchFamily="2" charset="-122"/>
                <a:cs typeface="Times New Roman" pitchFamily="18" charset="0"/>
              </a:rPr>
              <a:t>“√”</a:t>
            </a:r>
            <a:r>
              <a:rPr lang="zh-CN" altLang="zh-CN" sz="2900" dirty="0">
                <a:solidFill>
                  <a:srgbClr val="FF0000"/>
                </a:solidFill>
                <a:latin typeface="Times New Roman" pitchFamily="18" charset="0"/>
                <a:ea typeface="华文细黑" pitchFamily="2" charset="-122"/>
                <a:cs typeface="Times New Roman" pitchFamily="18" charset="0"/>
              </a:rPr>
              <a:t>，错误的划</a:t>
            </a:r>
            <a:r>
              <a:rPr lang="en-US" altLang="zh-CN" sz="2900" dirty="0">
                <a:solidFill>
                  <a:srgbClr val="FF0000"/>
                </a:solidFill>
                <a:latin typeface="宋体" pitchFamily="2" charset="-122"/>
                <a:ea typeface="华文细黑" pitchFamily="2" charset="-122"/>
                <a:cs typeface="Times New Roman" pitchFamily="18" charset="0"/>
              </a:rPr>
              <a:t>“×”</a:t>
            </a:r>
            <a:r>
              <a:rPr lang="en-US" altLang="zh-CN" sz="2900" dirty="0">
                <a:solidFill>
                  <a:srgbClr val="0000FF"/>
                </a:solidFill>
                <a:latin typeface="宋体" pitchFamily="2" charset="-122"/>
                <a:ea typeface="华文细黑" pitchFamily="2" charset="-122"/>
                <a:cs typeface="Times New Roman" pitchFamily="18" charset="0"/>
              </a:rPr>
              <a:t>(P42)</a:t>
            </a:r>
            <a:endParaRPr lang="zh-CN" altLang="zh-CN" sz="1000" dirty="0">
              <a:solidFill>
                <a:srgbClr val="0000FF"/>
              </a:solidFill>
              <a:latin typeface="宋体" pitchFamily="2" charset="-122"/>
              <a:ea typeface="黑体" pitchFamily="49" charset="-122"/>
              <a:cs typeface="Courier New" pitchFamily="49" charset="0"/>
            </a:endParaRPr>
          </a:p>
          <a:p>
            <a:pPr algn="just" eaLnBrk="1" hangingPunct="1">
              <a:lnSpc>
                <a:spcPct val="150000"/>
              </a:lnSpc>
              <a:spcBef>
                <a:spcPct val="0"/>
              </a:spcBef>
              <a:buSzTx/>
              <a:buFontTx/>
              <a:buNone/>
            </a:pPr>
            <a:r>
              <a:rPr lang="en-US" altLang="zh-CN" sz="2900" dirty="0">
                <a:solidFill>
                  <a:srgbClr val="000000"/>
                </a:solidFill>
                <a:latin typeface="Times New Roman" pitchFamily="18" charset="0"/>
                <a:ea typeface="华文细黑" pitchFamily="2" charset="-122"/>
                <a:cs typeface="Times New Roman" pitchFamily="18" charset="0"/>
              </a:rPr>
              <a:t>(1)</a:t>
            </a:r>
            <a:r>
              <a:rPr lang="zh-CN" altLang="zh-CN" sz="2900" dirty="0">
                <a:solidFill>
                  <a:srgbClr val="000000"/>
                </a:solidFill>
                <a:latin typeface="Times New Roman" pitchFamily="18" charset="0"/>
                <a:ea typeface="华文细黑" pitchFamily="2" charset="-122"/>
                <a:cs typeface="Courier New" pitchFamily="49" charset="0"/>
              </a:rPr>
              <a:t>向浓</a:t>
            </a:r>
            <a:r>
              <a:rPr lang="en-US" altLang="zh-CN" sz="2900" dirty="0">
                <a:solidFill>
                  <a:srgbClr val="000000"/>
                </a:solidFill>
                <a:latin typeface="Times New Roman" pitchFamily="18" charset="0"/>
                <a:ea typeface="华文细黑" pitchFamily="2" charset="-122"/>
                <a:cs typeface="Times New Roman" pitchFamily="18" charset="0"/>
              </a:rPr>
              <a:t>H</a:t>
            </a:r>
            <a:r>
              <a:rPr lang="en-US" altLang="zh-CN" sz="2900" baseline="-25000" dirty="0">
                <a:solidFill>
                  <a:srgbClr val="000000"/>
                </a:solidFill>
                <a:latin typeface="Times New Roman" pitchFamily="18" charset="0"/>
                <a:ea typeface="华文细黑" pitchFamily="2" charset="-122"/>
                <a:cs typeface="Times New Roman" pitchFamily="18" charset="0"/>
              </a:rPr>
              <a:t>2</a:t>
            </a:r>
            <a:r>
              <a:rPr lang="en-US" altLang="zh-CN" sz="2900" dirty="0">
                <a:solidFill>
                  <a:srgbClr val="000000"/>
                </a:solidFill>
                <a:latin typeface="Times New Roman" pitchFamily="18" charset="0"/>
                <a:ea typeface="华文细黑" pitchFamily="2" charset="-122"/>
                <a:cs typeface="Times New Roman" pitchFamily="18" charset="0"/>
              </a:rPr>
              <a:t>SO</a:t>
            </a:r>
            <a:r>
              <a:rPr lang="en-US" altLang="zh-CN" sz="2900" baseline="-25000" dirty="0">
                <a:solidFill>
                  <a:srgbClr val="000000"/>
                </a:solidFill>
                <a:latin typeface="Times New Roman" pitchFamily="18" charset="0"/>
                <a:ea typeface="华文细黑" pitchFamily="2" charset="-122"/>
                <a:cs typeface="Times New Roman" pitchFamily="18" charset="0"/>
              </a:rPr>
              <a:t>4</a:t>
            </a:r>
            <a:r>
              <a:rPr lang="zh-CN" altLang="zh-CN" sz="2900" dirty="0">
                <a:solidFill>
                  <a:srgbClr val="000000"/>
                </a:solidFill>
                <a:latin typeface="Times New Roman" pitchFamily="18" charset="0"/>
                <a:ea typeface="华文细黑" pitchFamily="2" charset="-122"/>
                <a:cs typeface="Courier New" pitchFamily="49" charset="0"/>
              </a:rPr>
              <a:t>中通入</a:t>
            </a:r>
            <a:r>
              <a:rPr lang="en-US" altLang="zh-CN" sz="2900" dirty="0">
                <a:solidFill>
                  <a:srgbClr val="000000"/>
                </a:solidFill>
                <a:latin typeface="Times New Roman" pitchFamily="18" charset="0"/>
                <a:ea typeface="华文细黑" pitchFamily="2" charset="-122"/>
                <a:cs typeface="Times New Roman" pitchFamily="18" charset="0"/>
              </a:rPr>
              <a:t>H</a:t>
            </a:r>
            <a:r>
              <a:rPr lang="en-US" altLang="zh-CN" sz="2900" baseline="-25000" dirty="0">
                <a:solidFill>
                  <a:srgbClr val="000000"/>
                </a:solidFill>
                <a:latin typeface="Times New Roman" pitchFamily="18" charset="0"/>
                <a:ea typeface="华文细黑" pitchFamily="2" charset="-122"/>
                <a:cs typeface="Times New Roman" pitchFamily="18" charset="0"/>
              </a:rPr>
              <a:t>2</a:t>
            </a:r>
            <a:r>
              <a:rPr lang="en-US" altLang="zh-CN" sz="2900" dirty="0">
                <a:solidFill>
                  <a:srgbClr val="000000"/>
                </a:solidFill>
                <a:latin typeface="Times New Roman" pitchFamily="18" charset="0"/>
                <a:ea typeface="华文细黑" pitchFamily="2" charset="-122"/>
                <a:cs typeface="Times New Roman" pitchFamily="18" charset="0"/>
              </a:rPr>
              <a:t>S</a:t>
            </a:r>
            <a:r>
              <a:rPr lang="zh-CN" altLang="zh-CN" sz="2900" dirty="0">
                <a:solidFill>
                  <a:srgbClr val="000000"/>
                </a:solidFill>
                <a:latin typeface="Times New Roman" pitchFamily="18" charset="0"/>
                <a:ea typeface="华文细黑" pitchFamily="2" charset="-122"/>
                <a:cs typeface="Courier New" pitchFamily="49" charset="0"/>
              </a:rPr>
              <a:t>气体，</a:t>
            </a:r>
            <a:r>
              <a:rPr lang="en-US" altLang="zh-CN" sz="2900" dirty="0">
                <a:solidFill>
                  <a:srgbClr val="000000"/>
                </a:solidFill>
                <a:latin typeface="Times New Roman" pitchFamily="18" charset="0"/>
                <a:ea typeface="华文细黑" pitchFamily="2" charset="-122"/>
                <a:cs typeface="Courier New" pitchFamily="49" charset="0"/>
              </a:rPr>
              <a:t>1 </a:t>
            </a:r>
            <a:r>
              <a:rPr lang="en-US" altLang="zh-CN" sz="2900" dirty="0" err="1">
                <a:solidFill>
                  <a:srgbClr val="000000"/>
                </a:solidFill>
                <a:latin typeface="Times New Roman" pitchFamily="18" charset="0"/>
                <a:ea typeface="华文细黑" pitchFamily="2" charset="-122"/>
                <a:cs typeface="Courier New" pitchFamily="49" charset="0"/>
              </a:rPr>
              <a:t>mol</a:t>
            </a:r>
            <a:r>
              <a:rPr lang="zh-CN" altLang="zh-CN" sz="2900" dirty="0">
                <a:solidFill>
                  <a:srgbClr val="000000"/>
                </a:solidFill>
                <a:latin typeface="Times New Roman" pitchFamily="18" charset="0"/>
                <a:ea typeface="华文细黑" pitchFamily="2" charset="-122"/>
                <a:cs typeface="Times New Roman" pitchFamily="18" charset="0"/>
              </a:rPr>
              <a:t>浓硫酸转移电子数可能是</a:t>
            </a:r>
            <a:r>
              <a:rPr lang="en-US" altLang="zh-CN" sz="2900" dirty="0">
                <a:solidFill>
                  <a:srgbClr val="000000"/>
                </a:solidFill>
                <a:latin typeface="Times New Roman" pitchFamily="18" charset="0"/>
                <a:ea typeface="华文细黑" pitchFamily="2" charset="-122"/>
                <a:cs typeface="Courier New" pitchFamily="49" charset="0"/>
              </a:rPr>
              <a:t>6</a:t>
            </a:r>
            <a:r>
              <a:rPr lang="en-US" altLang="zh-CN" sz="2900" i="1" dirty="0">
                <a:solidFill>
                  <a:srgbClr val="000000"/>
                </a:solidFill>
                <a:latin typeface="Times New Roman" pitchFamily="18" charset="0"/>
                <a:ea typeface="华文细黑" pitchFamily="2" charset="-122"/>
                <a:cs typeface="Courier New" pitchFamily="49" charset="0"/>
              </a:rPr>
              <a:t>N</a:t>
            </a:r>
            <a:r>
              <a:rPr lang="en-US" altLang="zh-CN" sz="2900" baseline="-25000" dirty="0">
                <a:solidFill>
                  <a:srgbClr val="000000"/>
                </a:solidFill>
                <a:latin typeface="Times New Roman" pitchFamily="18" charset="0"/>
                <a:ea typeface="华文细黑" pitchFamily="2" charset="-122"/>
                <a:cs typeface="Courier New" pitchFamily="49" charset="0"/>
              </a:rPr>
              <a:t>A</a:t>
            </a:r>
            <a:r>
              <a:rPr lang="zh-CN" altLang="zh-CN" sz="2900" dirty="0">
                <a:solidFill>
                  <a:srgbClr val="000000"/>
                </a:solidFill>
                <a:latin typeface="Times New Roman" pitchFamily="18" charset="0"/>
                <a:ea typeface="华文细黑" pitchFamily="2" charset="-122"/>
                <a:cs typeface="Times New Roman" pitchFamily="18" charset="0"/>
              </a:rPr>
              <a:t>，也可能是</a:t>
            </a:r>
            <a:r>
              <a:rPr lang="en-US" altLang="zh-CN" sz="2900" dirty="0">
                <a:solidFill>
                  <a:srgbClr val="000000"/>
                </a:solidFill>
                <a:latin typeface="Times New Roman" pitchFamily="18" charset="0"/>
                <a:ea typeface="华文细黑" pitchFamily="2" charset="-122"/>
                <a:cs typeface="Courier New" pitchFamily="49" charset="0"/>
              </a:rPr>
              <a:t>2</a:t>
            </a:r>
            <a:r>
              <a:rPr lang="en-US" altLang="zh-CN" sz="2900" i="1" dirty="0">
                <a:solidFill>
                  <a:srgbClr val="000000"/>
                </a:solidFill>
                <a:latin typeface="Times New Roman" pitchFamily="18" charset="0"/>
                <a:ea typeface="华文细黑" pitchFamily="2" charset="-122"/>
                <a:cs typeface="Courier New" pitchFamily="49" charset="0"/>
              </a:rPr>
              <a:t>N</a:t>
            </a:r>
            <a:r>
              <a:rPr lang="en-US" altLang="zh-CN" sz="2900" baseline="-25000" dirty="0">
                <a:solidFill>
                  <a:srgbClr val="000000"/>
                </a:solidFill>
                <a:latin typeface="Times New Roman" pitchFamily="18" charset="0"/>
                <a:ea typeface="华文细黑" pitchFamily="2" charset="-122"/>
                <a:cs typeface="Courier New" pitchFamily="49" charset="0"/>
              </a:rPr>
              <a:t>A</a:t>
            </a:r>
            <a:r>
              <a:rPr lang="en-US" altLang="zh-CN" sz="2900" dirty="0">
                <a:solidFill>
                  <a:srgbClr val="000000"/>
                </a:solidFill>
                <a:latin typeface="Times New Roman" pitchFamily="18" charset="0"/>
                <a:ea typeface="华文细黑" pitchFamily="2" charset="-122"/>
                <a:cs typeface="Courier New" pitchFamily="49" charset="0"/>
              </a:rPr>
              <a:t>(</a:t>
            </a:r>
            <a:r>
              <a:rPr lang="zh-CN" altLang="zh-CN" sz="2900" dirty="0">
                <a:solidFill>
                  <a:srgbClr val="000000"/>
                </a:solidFill>
                <a:latin typeface="Times New Roman" pitchFamily="18" charset="0"/>
                <a:ea typeface="华文细黑" pitchFamily="2" charset="-122"/>
                <a:cs typeface="Times New Roman" pitchFamily="18" charset="0"/>
              </a:rPr>
              <a:t>　　</a:t>
            </a:r>
            <a:r>
              <a:rPr lang="en-US" altLang="zh-CN" sz="2900" dirty="0">
                <a:solidFill>
                  <a:srgbClr val="000000"/>
                </a:solidFill>
                <a:latin typeface="Times New Roman" pitchFamily="18" charset="0"/>
                <a:ea typeface="华文细黑" pitchFamily="2" charset="-122"/>
              </a:rPr>
              <a:t>)</a:t>
            </a:r>
            <a:endParaRPr lang="zh-CN" altLang="zh-CN" sz="1000" dirty="0">
              <a:solidFill>
                <a:srgbClr val="000000"/>
              </a:solidFill>
              <a:latin typeface="宋体" pitchFamily="2" charset="-122"/>
              <a:ea typeface="华文细黑" pitchFamily="2" charset="-122"/>
            </a:endParaRPr>
          </a:p>
          <a:p>
            <a:pPr algn="just" eaLnBrk="1" hangingPunct="1">
              <a:lnSpc>
                <a:spcPct val="150000"/>
              </a:lnSpc>
              <a:spcBef>
                <a:spcPct val="0"/>
              </a:spcBef>
              <a:buSzTx/>
              <a:buFontTx/>
              <a:buNone/>
            </a:pPr>
            <a:r>
              <a:rPr lang="zh-CN" altLang="zh-CN" sz="2900" dirty="0">
                <a:solidFill>
                  <a:srgbClr val="FF0000"/>
                </a:solidFill>
                <a:latin typeface="Times New Roman" pitchFamily="18" charset="0"/>
                <a:ea typeface="华文细黑" pitchFamily="2" charset="-122"/>
              </a:rPr>
              <a:t>解析</a:t>
            </a:r>
            <a:r>
              <a:rPr lang="zh-CN" altLang="zh-CN" sz="2900" dirty="0">
                <a:solidFill>
                  <a:srgbClr val="000000"/>
                </a:solidFill>
                <a:latin typeface="Times New Roman" pitchFamily="18" charset="0"/>
                <a:ea typeface="华文细黑" pitchFamily="2" charset="-122"/>
              </a:rPr>
              <a:t>　</a:t>
            </a:r>
            <a:r>
              <a:rPr lang="en-US" altLang="zh-CN" sz="2900" dirty="0">
                <a:solidFill>
                  <a:srgbClr val="0000FF"/>
                </a:solidFill>
                <a:latin typeface="Times New Roman" pitchFamily="18" charset="0"/>
                <a:ea typeface="华文细黑" pitchFamily="2" charset="-122"/>
              </a:rPr>
              <a:t>H</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SO</a:t>
            </a:r>
            <a:r>
              <a:rPr lang="en-US" altLang="zh-CN" sz="2900" baseline="-25000" dirty="0">
                <a:solidFill>
                  <a:srgbClr val="0000FF"/>
                </a:solidFill>
                <a:latin typeface="Times New Roman" pitchFamily="18" charset="0"/>
                <a:ea typeface="华文细黑" pitchFamily="2" charset="-122"/>
              </a:rPr>
              <a:t>4</a:t>
            </a:r>
            <a:r>
              <a:rPr lang="en-US" altLang="zh-CN" sz="2900" dirty="0">
                <a:solidFill>
                  <a:srgbClr val="0000FF"/>
                </a:solidFill>
                <a:latin typeface="Times New Roman" pitchFamily="18" charset="0"/>
                <a:ea typeface="华文细黑" pitchFamily="2" charset="-122"/>
              </a:rPr>
              <a:t>(</a:t>
            </a:r>
            <a:r>
              <a:rPr lang="zh-CN" altLang="zh-CN" sz="2900" dirty="0">
                <a:solidFill>
                  <a:srgbClr val="0000FF"/>
                </a:solidFill>
                <a:latin typeface="Times New Roman" pitchFamily="18" charset="0"/>
                <a:ea typeface="华文细黑" pitchFamily="2" charset="-122"/>
              </a:rPr>
              <a:t>浓</a:t>
            </a:r>
            <a:r>
              <a:rPr lang="en-US" altLang="zh-CN" sz="2900" dirty="0">
                <a:solidFill>
                  <a:srgbClr val="0000FF"/>
                </a:solidFill>
                <a:latin typeface="Times New Roman" pitchFamily="18" charset="0"/>
                <a:ea typeface="华文细黑" pitchFamily="2" charset="-122"/>
              </a:rPr>
              <a:t>)</a:t>
            </a:r>
            <a:r>
              <a:rPr lang="zh-CN" altLang="zh-CN" sz="2900" dirty="0">
                <a:solidFill>
                  <a:srgbClr val="0000FF"/>
                </a:solidFill>
                <a:latin typeface="Times New Roman" pitchFamily="18" charset="0"/>
                <a:ea typeface="华文细黑" pitchFamily="2" charset="-122"/>
              </a:rPr>
              <a:t>＋</a:t>
            </a:r>
            <a:r>
              <a:rPr lang="en-US" altLang="zh-CN" sz="2900" dirty="0">
                <a:solidFill>
                  <a:srgbClr val="0000FF"/>
                </a:solidFill>
                <a:latin typeface="Times New Roman" pitchFamily="18" charset="0"/>
                <a:ea typeface="华文细黑" pitchFamily="2" charset="-122"/>
              </a:rPr>
              <a:t>3H</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S===4S</a:t>
            </a:r>
            <a:r>
              <a:rPr lang="en-US" altLang="zh-CN" sz="2900" dirty="0">
                <a:solidFill>
                  <a:srgbClr val="0000FF"/>
                </a:solidFill>
                <a:latin typeface="宋体" pitchFamily="2" charset="-122"/>
                <a:ea typeface="华文细黑" pitchFamily="2" charset="-122"/>
              </a:rPr>
              <a:t>↓</a:t>
            </a:r>
            <a:r>
              <a:rPr lang="zh-CN" altLang="zh-CN" sz="2900" dirty="0">
                <a:solidFill>
                  <a:srgbClr val="0000FF"/>
                </a:solidFill>
                <a:latin typeface="Times New Roman" pitchFamily="18" charset="0"/>
                <a:ea typeface="华文细黑" pitchFamily="2" charset="-122"/>
              </a:rPr>
              <a:t>＋</a:t>
            </a:r>
            <a:r>
              <a:rPr lang="en-US" altLang="zh-CN" sz="2900" dirty="0">
                <a:solidFill>
                  <a:srgbClr val="0000FF"/>
                </a:solidFill>
                <a:latin typeface="Times New Roman" pitchFamily="18" charset="0"/>
                <a:ea typeface="华文细黑" pitchFamily="2" charset="-122"/>
              </a:rPr>
              <a:t>4H</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O</a:t>
            </a:r>
            <a:endParaRPr lang="zh-CN" altLang="zh-CN" sz="1000" dirty="0">
              <a:solidFill>
                <a:srgbClr val="0000FF"/>
              </a:solidFill>
              <a:latin typeface="宋体" pitchFamily="2" charset="-122"/>
              <a:ea typeface="华文细黑" pitchFamily="2" charset="-122"/>
            </a:endParaRPr>
          </a:p>
          <a:p>
            <a:pPr algn="just" eaLnBrk="1" hangingPunct="1">
              <a:lnSpc>
                <a:spcPct val="150000"/>
              </a:lnSpc>
              <a:spcBef>
                <a:spcPct val="0"/>
              </a:spcBef>
              <a:buSzTx/>
              <a:buFontTx/>
              <a:buNone/>
            </a:pPr>
            <a:r>
              <a:rPr lang="en-US" altLang="zh-CN" sz="2900" dirty="0">
                <a:solidFill>
                  <a:srgbClr val="FF0000"/>
                </a:solidFill>
                <a:latin typeface="Times New Roman" pitchFamily="18" charset="0"/>
                <a:ea typeface="华文细黑" pitchFamily="2" charset="-122"/>
              </a:rPr>
              <a:t>            H</a:t>
            </a:r>
            <a:r>
              <a:rPr lang="en-US" altLang="zh-CN" sz="2900" baseline="-25000" dirty="0">
                <a:solidFill>
                  <a:srgbClr val="FF0000"/>
                </a:solidFill>
                <a:latin typeface="Times New Roman" pitchFamily="18" charset="0"/>
                <a:ea typeface="华文细黑" pitchFamily="2" charset="-122"/>
              </a:rPr>
              <a:t>2</a:t>
            </a:r>
            <a:r>
              <a:rPr lang="en-US" altLang="zh-CN" sz="2900" dirty="0">
                <a:solidFill>
                  <a:srgbClr val="FF0000"/>
                </a:solidFill>
                <a:latin typeface="Times New Roman" pitchFamily="18" charset="0"/>
                <a:ea typeface="华文细黑" pitchFamily="2" charset="-122"/>
              </a:rPr>
              <a:t>SO</a:t>
            </a:r>
            <a:r>
              <a:rPr lang="en-US" altLang="zh-CN" sz="2900" baseline="-25000" dirty="0">
                <a:solidFill>
                  <a:srgbClr val="FF0000"/>
                </a:solidFill>
                <a:latin typeface="Times New Roman" pitchFamily="18" charset="0"/>
                <a:ea typeface="华文细黑" pitchFamily="2" charset="-122"/>
              </a:rPr>
              <a:t>4</a:t>
            </a:r>
            <a:r>
              <a:rPr lang="en-US" altLang="zh-CN" sz="2900" dirty="0">
                <a:solidFill>
                  <a:srgbClr val="FF0000"/>
                </a:solidFill>
                <a:latin typeface="Times New Roman" pitchFamily="18" charset="0"/>
                <a:ea typeface="华文细黑" pitchFamily="2" charset="-122"/>
              </a:rPr>
              <a:t>(</a:t>
            </a:r>
            <a:r>
              <a:rPr lang="zh-CN" altLang="zh-CN" sz="2900" dirty="0">
                <a:solidFill>
                  <a:srgbClr val="FF0000"/>
                </a:solidFill>
                <a:latin typeface="Times New Roman" pitchFamily="18" charset="0"/>
                <a:ea typeface="华文细黑" pitchFamily="2" charset="-122"/>
              </a:rPr>
              <a:t>浓</a:t>
            </a:r>
            <a:r>
              <a:rPr lang="en-US" altLang="zh-CN" sz="2900" dirty="0">
                <a:solidFill>
                  <a:srgbClr val="FF0000"/>
                </a:solidFill>
                <a:latin typeface="Times New Roman" pitchFamily="18" charset="0"/>
                <a:ea typeface="华文细黑" pitchFamily="2" charset="-122"/>
              </a:rPr>
              <a:t>)</a:t>
            </a:r>
            <a:r>
              <a:rPr lang="zh-CN" altLang="zh-CN" sz="2900" dirty="0">
                <a:solidFill>
                  <a:srgbClr val="FF0000"/>
                </a:solidFill>
                <a:latin typeface="Times New Roman" pitchFamily="18" charset="0"/>
                <a:ea typeface="华文细黑" pitchFamily="2" charset="-122"/>
              </a:rPr>
              <a:t>＋</a:t>
            </a:r>
            <a:r>
              <a:rPr lang="en-US" altLang="zh-CN" sz="2900" dirty="0">
                <a:solidFill>
                  <a:srgbClr val="FF0000"/>
                </a:solidFill>
                <a:latin typeface="Times New Roman" pitchFamily="18" charset="0"/>
                <a:ea typeface="华文细黑" pitchFamily="2" charset="-122"/>
              </a:rPr>
              <a:t>H</a:t>
            </a:r>
            <a:r>
              <a:rPr lang="en-US" altLang="zh-CN" sz="2900" baseline="-25000" dirty="0">
                <a:solidFill>
                  <a:srgbClr val="FF0000"/>
                </a:solidFill>
                <a:latin typeface="Times New Roman" pitchFamily="18" charset="0"/>
                <a:ea typeface="华文细黑" pitchFamily="2" charset="-122"/>
              </a:rPr>
              <a:t>2</a:t>
            </a:r>
            <a:r>
              <a:rPr lang="en-US" altLang="zh-CN" sz="2900" dirty="0">
                <a:solidFill>
                  <a:srgbClr val="FF0000"/>
                </a:solidFill>
                <a:latin typeface="Times New Roman" pitchFamily="18" charset="0"/>
                <a:ea typeface="华文细黑" pitchFamily="2" charset="-122"/>
              </a:rPr>
              <a:t>S===SO</a:t>
            </a:r>
            <a:r>
              <a:rPr lang="en-US" altLang="zh-CN" sz="2900" baseline="-25000" dirty="0">
                <a:solidFill>
                  <a:srgbClr val="FF0000"/>
                </a:solidFill>
                <a:latin typeface="Times New Roman" pitchFamily="18" charset="0"/>
                <a:ea typeface="华文细黑" pitchFamily="2" charset="-122"/>
              </a:rPr>
              <a:t>2</a:t>
            </a:r>
            <a:r>
              <a:rPr lang="en-US" altLang="zh-CN" sz="2900" dirty="0">
                <a:solidFill>
                  <a:srgbClr val="FF0000"/>
                </a:solidFill>
                <a:latin typeface="宋体" pitchFamily="2" charset="-122"/>
                <a:ea typeface="华文细黑" pitchFamily="2" charset="-122"/>
              </a:rPr>
              <a:t>↑</a:t>
            </a:r>
            <a:r>
              <a:rPr lang="zh-CN" altLang="zh-CN" sz="2900" dirty="0">
                <a:solidFill>
                  <a:srgbClr val="FF0000"/>
                </a:solidFill>
                <a:latin typeface="Times New Roman" pitchFamily="18" charset="0"/>
                <a:ea typeface="华文细黑" pitchFamily="2" charset="-122"/>
              </a:rPr>
              <a:t>＋</a:t>
            </a:r>
            <a:r>
              <a:rPr lang="en-US" altLang="zh-CN" sz="2900" dirty="0">
                <a:solidFill>
                  <a:srgbClr val="FF0000"/>
                </a:solidFill>
                <a:latin typeface="Times New Roman" pitchFamily="18" charset="0"/>
                <a:ea typeface="华文细黑" pitchFamily="2" charset="-122"/>
              </a:rPr>
              <a:t>S</a:t>
            </a:r>
            <a:r>
              <a:rPr lang="en-US" altLang="zh-CN" sz="2900" dirty="0">
                <a:solidFill>
                  <a:srgbClr val="FF0000"/>
                </a:solidFill>
                <a:latin typeface="宋体" pitchFamily="2" charset="-122"/>
                <a:ea typeface="华文细黑" pitchFamily="2" charset="-122"/>
              </a:rPr>
              <a:t>↓</a:t>
            </a:r>
            <a:r>
              <a:rPr lang="zh-CN" altLang="zh-CN" sz="2900" dirty="0">
                <a:solidFill>
                  <a:srgbClr val="FF0000"/>
                </a:solidFill>
                <a:latin typeface="Times New Roman" pitchFamily="18" charset="0"/>
                <a:ea typeface="华文细黑" pitchFamily="2" charset="-122"/>
              </a:rPr>
              <a:t>＋</a:t>
            </a:r>
            <a:r>
              <a:rPr lang="en-US" altLang="zh-CN" sz="2900" dirty="0">
                <a:solidFill>
                  <a:srgbClr val="FF0000"/>
                </a:solidFill>
                <a:latin typeface="Times New Roman" pitchFamily="18" charset="0"/>
                <a:ea typeface="华文细黑" pitchFamily="2" charset="-122"/>
              </a:rPr>
              <a:t>2H</a:t>
            </a:r>
            <a:r>
              <a:rPr lang="en-US" altLang="zh-CN" sz="2900" baseline="-25000" dirty="0">
                <a:solidFill>
                  <a:srgbClr val="FF0000"/>
                </a:solidFill>
                <a:latin typeface="Times New Roman" pitchFamily="18" charset="0"/>
                <a:ea typeface="华文细黑" pitchFamily="2" charset="-122"/>
              </a:rPr>
              <a:t>2</a:t>
            </a:r>
            <a:r>
              <a:rPr lang="en-US" altLang="zh-CN" sz="2900" dirty="0">
                <a:solidFill>
                  <a:srgbClr val="FF0000"/>
                </a:solidFill>
                <a:latin typeface="Times New Roman" pitchFamily="18" charset="0"/>
                <a:ea typeface="华文细黑" pitchFamily="2" charset="-122"/>
              </a:rPr>
              <a:t>O</a:t>
            </a:r>
            <a:endParaRPr lang="zh-CN" altLang="zh-CN" sz="1000" dirty="0">
              <a:solidFill>
                <a:srgbClr val="FF0000"/>
              </a:solidFill>
              <a:latin typeface="宋体" pitchFamily="2" charset="-122"/>
              <a:ea typeface="黑体" pitchFamily="49" charset="-122"/>
            </a:endParaRPr>
          </a:p>
          <a:p>
            <a:pPr algn="just" eaLnBrk="1" hangingPunct="1">
              <a:lnSpc>
                <a:spcPct val="150000"/>
              </a:lnSpc>
              <a:spcBef>
                <a:spcPct val="0"/>
              </a:spcBef>
              <a:buSzTx/>
              <a:buFontTx/>
              <a:buNone/>
            </a:pPr>
            <a:r>
              <a:rPr lang="zh-CN" altLang="zh-CN" sz="2900" dirty="0">
                <a:solidFill>
                  <a:srgbClr val="0000FF"/>
                </a:solidFill>
                <a:latin typeface="Times New Roman" pitchFamily="18" charset="0"/>
                <a:ea typeface="华文细黑" pitchFamily="2" charset="-122"/>
              </a:rPr>
              <a:t>前一反应</a:t>
            </a:r>
            <a:r>
              <a:rPr lang="en-US" altLang="zh-CN" sz="2900" dirty="0">
                <a:solidFill>
                  <a:srgbClr val="0000FF"/>
                </a:solidFill>
                <a:latin typeface="Times New Roman" pitchFamily="18" charset="0"/>
                <a:ea typeface="华文细黑" pitchFamily="2" charset="-122"/>
              </a:rPr>
              <a:t>1 </a:t>
            </a:r>
            <a:r>
              <a:rPr lang="en-US" altLang="zh-CN" sz="2900" dirty="0" err="1">
                <a:solidFill>
                  <a:srgbClr val="0000FF"/>
                </a:solidFill>
                <a:latin typeface="Times New Roman" pitchFamily="18" charset="0"/>
                <a:ea typeface="华文细黑" pitchFamily="2" charset="-122"/>
              </a:rPr>
              <a:t>mol</a:t>
            </a:r>
            <a:r>
              <a:rPr lang="zh-CN" altLang="zh-CN" sz="2900" dirty="0">
                <a:solidFill>
                  <a:srgbClr val="0000FF"/>
                </a:solidFill>
                <a:latin typeface="Times New Roman" pitchFamily="18" charset="0"/>
                <a:ea typeface="华文细黑" pitchFamily="2" charset="-122"/>
              </a:rPr>
              <a:t>浓</a:t>
            </a:r>
            <a:r>
              <a:rPr lang="en-US" altLang="zh-CN" sz="2900" dirty="0">
                <a:solidFill>
                  <a:srgbClr val="0000FF"/>
                </a:solidFill>
                <a:latin typeface="Times New Roman" pitchFamily="18" charset="0"/>
                <a:ea typeface="华文细黑" pitchFamily="2" charset="-122"/>
              </a:rPr>
              <a:t>H</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SO</a:t>
            </a:r>
            <a:r>
              <a:rPr lang="en-US" altLang="zh-CN" sz="2900" baseline="-25000" dirty="0">
                <a:solidFill>
                  <a:srgbClr val="0000FF"/>
                </a:solidFill>
                <a:latin typeface="Times New Roman" pitchFamily="18" charset="0"/>
                <a:ea typeface="华文细黑" pitchFamily="2" charset="-122"/>
              </a:rPr>
              <a:t>4</a:t>
            </a:r>
            <a:r>
              <a:rPr lang="zh-CN" altLang="zh-CN" sz="2900" dirty="0">
                <a:solidFill>
                  <a:srgbClr val="0000FF"/>
                </a:solidFill>
                <a:latin typeface="Times New Roman" pitchFamily="18" charset="0"/>
                <a:ea typeface="华文细黑" pitchFamily="2" charset="-122"/>
              </a:rPr>
              <a:t>转移</a:t>
            </a:r>
            <a:r>
              <a:rPr lang="en-US" altLang="zh-CN" sz="2900" dirty="0">
                <a:solidFill>
                  <a:srgbClr val="0000FF"/>
                </a:solidFill>
                <a:latin typeface="Times New Roman" pitchFamily="18" charset="0"/>
                <a:ea typeface="华文细黑" pitchFamily="2" charset="-122"/>
              </a:rPr>
              <a:t>6</a:t>
            </a:r>
            <a:r>
              <a:rPr lang="en-US" altLang="zh-CN" sz="2900" i="1" dirty="0">
                <a:solidFill>
                  <a:srgbClr val="0000FF"/>
                </a:solidFill>
                <a:latin typeface="Times New Roman" pitchFamily="18" charset="0"/>
                <a:ea typeface="华文细黑" pitchFamily="2" charset="-122"/>
              </a:rPr>
              <a:t>N</a:t>
            </a:r>
            <a:r>
              <a:rPr lang="en-US" altLang="zh-CN" sz="2900" baseline="-25000" dirty="0">
                <a:solidFill>
                  <a:srgbClr val="0000FF"/>
                </a:solidFill>
                <a:latin typeface="Times New Roman" pitchFamily="18" charset="0"/>
                <a:ea typeface="华文细黑" pitchFamily="2" charset="-122"/>
              </a:rPr>
              <a:t>A</a:t>
            </a:r>
            <a:r>
              <a:rPr lang="zh-CN" altLang="zh-CN" sz="2900" dirty="0">
                <a:solidFill>
                  <a:srgbClr val="0000FF"/>
                </a:solidFill>
                <a:latin typeface="Times New Roman" pitchFamily="18" charset="0"/>
                <a:ea typeface="华文细黑" pitchFamily="2" charset="-122"/>
              </a:rPr>
              <a:t>电子，后一反应中转移</a:t>
            </a:r>
            <a:r>
              <a:rPr lang="en-US" altLang="zh-CN" sz="2900" dirty="0">
                <a:solidFill>
                  <a:srgbClr val="0000FF"/>
                </a:solidFill>
                <a:latin typeface="Times New Roman" pitchFamily="18" charset="0"/>
                <a:ea typeface="华文细黑" pitchFamily="2" charset="-122"/>
              </a:rPr>
              <a:t>2</a:t>
            </a:r>
            <a:r>
              <a:rPr lang="en-US" altLang="zh-CN" sz="2900" i="1" dirty="0">
                <a:solidFill>
                  <a:srgbClr val="0000FF"/>
                </a:solidFill>
                <a:latin typeface="Times New Roman" pitchFamily="18" charset="0"/>
                <a:ea typeface="华文细黑" pitchFamily="2" charset="-122"/>
              </a:rPr>
              <a:t>N</a:t>
            </a:r>
            <a:r>
              <a:rPr lang="en-US" altLang="zh-CN" sz="2900" baseline="-25000" dirty="0">
                <a:solidFill>
                  <a:srgbClr val="0000FF"/>
                </a:solidFill>
                <a:latin typeface="Times New Roman" pitchFamily="18" charset="0"/>
                <a:ea typeface="华文细黑" pitchFamily="2" charset="-122"/>
              </a:rPr>
              <a:t>A</a:t>
            </a:r>
            <a:r>
              <a:rPr lang="zh-CN" altLang="zh-CN" sz="2900" dirty="0">
                <a:solidFill>
                  <a:srgbClr val="0000FF"/>
                </a:solidFill>
                <a:latin typeface="Times New Roman" pitchFamily="18" charset="0"/>
                <a:ea typeface="华文细黑" pitchFamily="2" charset="-122"/>
              </a:rPr>
              <a:t>电子。</a:t>
            </a:r>
            <a:endParaRPr lang="zh-CN" altLang="zh-CN" sz="1000" dirty="0">
              <a:solidFill>
                <a:srgbClr val="0000FF"/>
              </a:solidFill>
              <a:latin typeface="宋体" pitchFamily="2" charset="-122"/>
              <a:ea typeface="黑体" pitchFamily="49" charset="-122"/>
            </a:endParaRPr>
          </a:p>
          <a:p>
            <a:pPr algn="just" eaLnBrk="1" hangingPunct="1">
              <a:lnSpc>
                <a:spcPct val="150000"/>
              </a:lnSpc>
              <a:spcBef>
                <a:spcPct val="0"/>
              </a:spcBef>
              <a:buSzTx/>
              <a:buFontTx/>
              <a:buNone/>
            </a:pPr>
            <a:r>
              <a:rPr lang="en-US" altLang="zh-CN" sz="2900" dirty="0">
                <a:solidFill>
                  <a:srgbClr val="000000"/>
                </a:solidFill>
                <a:latin typeface="Times New Roman" pitchFamily="18" charset="0"/>
                <a:ea typeface="华文细黑" pitchFamily="2" charset="-122"/>
              </a:rPr>
              <a:t>(2)1 </a:t>
            </a:r>
            <a:r>
              <a:rPr lang="en-US" altLang="zh-CN" sz="2900" dirty="0" err="1">
                <a:solidFill>
                  <a:srgbClr val="000000"/>
                </a:solidFill>
                <a:latin typeface="Times New Roman" pitchFamily="18" charset="0"/>
                <a:ea typeface="华文细黑" pitchFamily="2" charset="-122"/>
              </a:rPr>
              <a:t>mol</a:t>
            </a:r>
            <a:r>
              <a:rPr lang="en-US" altLang="zh-CN" sz="2900" dirty="0">
                <a:solidFill>
                  <a:srgbClr val="000000"/>
                </a:solidFill>
                <a:latin typeface="Times New Roman" pitchFamily="18" charset="0"/>
                <a:ea typeface="华文细黑" pitchFamily="2" charset="-122"/>
              </a:rPr>
              <a:t> Cl</a:t>
            </a:r>
            <a:r>
              <a:rPr lang="en-US" altLang="zh-CN" sz="2900" baseline="-25000" dirty="0">
                <a:solidFill>
                  <a:srgbClr val="000000"/>
                </a:solidFill>
                <a:latin typeface="Times New Roman" pitchFamily="18" charset="0"/>
                <a:ea typeface="华文细黑" pitchFamily="2" charset="-122"/>
              </a:rPr>
              <a:t>2</a:t>
            </a:r>
            <a:r>
              <a:rPr lang="zh-CN" altLang="zh-CN" sz="2900" dirty="0">
                <a:solidFill>
                  <a:srgbClr val="000000"/>
                </a:solidFill>
                <a:latin typeface="Times New Roman" pitchFamily="18" charset="0"/>
                <a:ea typeface="华文细黑" pitchFamily="2" charset="-122"/>
              </a:rPr>
              <a:t>与</a:t>
            </a:r>
            <a:r>
              <a:rPr lang="en-US" altLang="zh-CN" sz="2900" dirty="0" err="1">
                <a:solidFill>
                  <a:srgbClr val="000000"/>
                </a:solidFill>
                <a:latin typeface="Times New Roman" pitchFamily="18" charset="0"/>
                <a:ea typeface="华文细黑" pitchFamily="2" charset="-122"/>
              </a:rPr>
              <a:t>Ca</a:t>
            </a:r>
            <a:r>
              <a:rPr lang="en-US" altLang="zh-CN" sz="2900" dirty="0">
                <a:solidFill>
                  <a:srgbClr val="000000"/>
                </a:solidFill>
                <a:latin typeface="Times New Roman" pitchFamily="18" charset="0"/>
                <a:ea typeface="华文细黑" pitchFamily="2" charset="-122"/>
              </a:rPr>
              <a:t>(OH)</a:t>
            </a:r>
            <a:r>
              <a:rPr lang="en-US" altLang="zh-CN" sz="2900" baseline="-25000" dirty="0">
                <a:solidFill>
                  <a:srgbClr val="000000"/>
                </a:solidFill>
                <a:latin typeface="Times New Roman" pitchFamily="18" charset="0"/>
                <a:ea typeface="华文细黑" pitchFamily="2" charset="-122"/>
              </a:rPr>
              <a:t>2</a:t>
            </a:r>
            <a:r>
              <a:rPr lang="zh-CN" altLang="zh-CN" sz="2900" dirty="0">
                <a:solidFill>
                  <a:srgbClr val="000000"/>
                </a:solidFill>
                <a:latin typeface="Times New Roman" pitchFamily="18" charset="0"/>
                <a:ea typeface="华文细黑" pitchFamily="2" charset="-122"/>
              </a:rPr>
              <a:t>完全反应，转移的电子数是</a:t>
            </a:r>
            <a:r>
              <a:rPr lang="en-US" altLang="zh-CN" sz="2900" dirty="0">
                <a:solidFill>
                  <a:srgbClr val="000000"/>
                </a:solidFill>
                <a:latin typeface="Times New Roman" pitchFamily="18" charset="0"/>
                <a:ea typeface="华文细黑" pitchFamily="2" charset="-122"/>
              </a:rPr>
              <a:t>2</a:t>
            </a:r>
            <a:r>
              <a:rPr lang="en-US" altLang="zh-CN" sz="2900" i="1" dirty="0">
                <a:solidFill>
                  <a:srgbClr val="000000"/>
                </a:solidFill>
                <a:latin typeface="Times New Roman" pitchFamily="18" charset="0"/>
                <a:ea typeface="华文细黑" pitchFamily="2" charset="-122"/>
              </a:rPr>
              <a:t>N</a:t>
            </a:r>
            <a:r>
              <a:rPr lang="en-US" altLang="zh-CN" sz="2900" baseline="-25000" dirty="0">
                <a:solidFill>
                  <a:srgbClr val="000000"/>
                </a:solidFill>
                <a:latin typeface="Times New Roman" pitchFamily="18" charset="0"/>
                <a:ea typeface="华文细黑" pitchFamily="2" charset="-122"/>
              </a:rPr>
              <a:t>A</a:t>
            </a:r>
            <a:r>
              <a:rPr lang="en-US" altLang="zh-CN" sz="2900" dirty="0">
                <a:solidFill>
                  <a:srgbClr val="000000"/>
                </a:solidFill>
                <a:latin typeface="Times New Roman" pitchFamily="18" charset="0"/>
                <a:ea typeface="华文细黑" pitchFamily="2" charset="-122"/>
              </a:rPr>
              <a:t>(</a:t>
            </a:r>
            <a:r>
              <a:rPr lang="zh-CN" altLang="zh-CN" sz="2900" dirty="0">
                <a:solidFill>
                  <a:srgbClr val="000000"/>
                </a:solidFill>
                <a:latin typeface="Times New Roman" pitchFamily="18" charset="0"/>
                <a:ea typeface="华文细黑" pitchFamily="2" charset="-122"/>
              </a:rPr>
              <a:t>　　</a:t>
            </a:r>
            <a:r>
              <a:rPr lang="en-US" altLang="zh-CN" sz="2900" dirty="0">
                <a:solidFill>
                  <a:srgbClr val="000000"/>
                </a:solidFill>
                <a:latin typeface="Times New Roman" pitchFamily="18" charset="0"/>
                <a:ea typeface="华文细黑" pitchFamily="2" charset="-122"/>
              </a:rPr>
              <a:t>)</a:t>
            </a:r>
            <a:endParaRPr lang="zh-CN" altLang="zh-CN" sz="1000" dirty="0">
              <a:solidFill>
                <a:srgbClr val="000000"/>
              </a:solidFill>
              <a:latin typeface="宋体" pitchFamily="2" charset="-122"/>
              <a:ea typeface="黑体" pitchFamily="49" charset="-122"/>
            </a:endParaRPr>
          </a:p>
          <a:p>
            <a:pPr algn="just" eaLnBrk="1" hangingPunct="1">
              <a:lnSpc>
                <a:spcPct val="150000"/>
              </a:lnSpc>
              <a:spcBef>
                <a:spcPct val="0"/>
              </a:spcBef>
              <a:buSzTx/>
              <a:buFontTx/>
              <a:buNone/>
            </a:pPr>
            <a:r>
              <a:rPr lang="zh-CN" altLang="zh-CN" sz="2900" dirty="0">
                <a:solidFill>
                  <a:srgbClr val="FF0000"/>
                </a:solidFill>
                <a:latin typeface="Times New Roman" pitchFamily="18" charset="0"/>
                <a:ea typeface="黑体" pitchFamily="49" charset="-122"/>
              </a:rPr>
              <a:t>解析</a:t>
            </a:r>
            <a:r>
              <a:rPr lang="zh-CN" altLang="zh-CN" sz="2900" dirty="0">
                <a:solidFill>
                  <a:srgbClr val="000000"/>
                </a:solidFill>
                <a:latin typeface="Times New Roman" pitchFamily="18" charset="0"/>
                <a:ea typeface="黑体" pitchFamily="49" charset="-122"/>
              </a:rPr>
              <a:t>　</a:t>
            </a:r>
            <a:r>
              <a:rPr lang="en-US" altLang="zh-CN" sz="2900" dirty="0">
                <a:solidFill>
                  <a:srgbClr val="0000FF"/>
                </a:solidFill>
                <a:latin typeface="Times New Roman" pitchFamily="18" charset="0"/>
                <a:ea typeface="华文细黑" pitchFamily="2" charset="-122"/>
              </a:rPr>
              <a:t> </a:t>
            </a:r>
            <a:r>
              <a:rPr lang="en-US" altLang="zh-CN" sz="2900" dirty="0" smtClean="0">
                <a:solidFill>
                  <a:srgbClr val="0000FF"/>
                </a:solidFill>
                <a:latin typeface="Times New Roman" pitchFamily="18" charset="0"/>
                <a:ea typeface="华文细黑" pitchFamily="2" charset="-122"/>
              </a:rPr>
              <a:t>2Cl</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+2Ca(OH)</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=CaCl</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+Ca(</a:t>
            </a:r>
            <a:r>
              <a:rPr lang="en-US" altLang="zh-CN" sz="2900" dirty="0" err="1" smtClean="0">
                <a:solidFill>
                  <a:srgbClr val="0000FF"/>
                </a:solidFill>
                <a:latin typeface="Times New Roman" pitchFamily="18" charset="0"/>
                <a:ea typeface="华文细黑" pitchFamily="2" charset="-122"/>
              </a:rPr>
              <a:t>ClO</a:t>
            </a:r>
            <a:r>
              <a:rPr lang="en-US" altLang="zh-CN" sz="2900" dirty="0" smtClean="0">
                <a:solidFill>
                  <a:srgbClr val="0000FF"/>
                </a:solidFill>
                <a:latin typeface="Times New Roman" pitchFamily="18" charset="0"/>
                <a:ea typeface="华文细黑" pitchFamily="2" charset="-122"/>
              </a:rPr>
              <a:t>)</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+2H</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O</a:t>
            </a:r>
            <a:endParaRPr lang="en-US" altLang="zh-CN" sz="2900" dirty="0">
              <a:solidFill>
                <a:srgbClr val="000000"/>
              </a:solidFill>
              <a:latin typeface="Times New Roman" pitchFamily="18" charset="0"/>
              <a:ea typeface="黑体" pitchFamily="49" charset="-122"/>
            </a:endParaRPr>
          </a:p>
          <a:p>
            <a:pPr algn="just" eaLnBrk="1" hangingPunct="1">
              <a:lnSpc>
                <a:spcPct val="150000"/>
              </a:lnSpc>
              <a:spcBef>
                <a:spcPct val="0"/>
              </a:spcBef>
              <a:buSzTx/>
              <a:buFontTx/>
              <a:buNone/>
            </a:pPr>
            <a:r>
              <a:rPr lang="en-US" altLang="zh-CN" sz="2900" dirty="0">
                <a:solidFill>
                  <a:srgbClr val="0000FF"/>
                </a:solidFill>
                <a:latin typeface="Times New Roman" pitchFamily="18" charset="0"/>
                <a:ea typeface="华文细黑" pitchFamily="2" charset="-122"/>
              </a:rPr>
              <a:t>       Cl</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 </a:t>
            </a:r>
            <a:r>
              <a:rPr lang="zh-CN" altLang="zh-CN" sz="2900" dirty="0">
                <a:solidFill>
                  <a:srgbClr val="0000FF"/>
                </a:solidFill>
                <a:latin typeface="Times New Roman" pitchFamily="18" charset="0"/>
                <a:ea typeface="华文细黑" pitchFamily="2" charset="-122"/>
              </a:rPr>
              <a:t>既是氧化剂又是还原剂，</a:t>
            </a:r>
            <a:endParaRPr lang="en-US" altLang="zh-CN" sz="2900" dirty="0">
              <a:solidFill>
                <a:srgbClr val="0000FF"/>
              </a:solidFill>
              <a:latin typeface="Times New Roman" pitchFamily="18" charset="0"/>
              <a:ea typeface="华文细黑" pitchFamily="2" charset="-122"/>
            </a:endParaRPr>
          </a:p>
          <a:p>
            <a:pPr algn="just" eaLnBrk="1" hangingPunct="1">
              <a:lnSpc>
                <a:spcPct val="150000"/>
              </a:lnSpc>
              <a:spcBef>
                <a:spcPct val="0"/>
              </a:spcBef>
              <a:buSzTx/>
              <a:buFontTx/>
              <a:buNone/>
            </a:pPr>
            <a:r>
              <a:rPr lang="en-US" altLang="zh-CN" sz="2900" dirty="0">
                <a:solidFill>
                  <a:srgbClr val="0000FF"/>
                </a:solidFill>
                <a:latin typeface="Times New Roman" pitchFamily="18" charset="0"/>
                <a:ea typeface="华文细黑" pitchFamily="2" charset="-122"/>
              </a:rPr>
              <a:t>1 </a:t>
            </a:r>
            <a:r>
              <a:rPr lang="en-US" altLang="zh-CN" sz="2900" dirty="0" err="1">
                <a:solidFill>
                  <a:srgbClr val="0000FF"/>
                </a:solidFill>
                <a:latin typeface="Times New Roman" pitchFamily="18" charset="0"/>
                <a:ea typeface="华文细黑" pitchFamily="2" charset="-122"/>
              </a:rPr>
              <a:t>mol</a:t>
            </a:r>
            <a:r>
              <a:rPr lang="en-US" altLang="zh-CN" sz="2900" dirty="0">
                <a:solidFill>
                  <a:srgbClr val="0000FF"/>
                </a:solidFill>
                <a:latin typeface="Times New Roman" pitchFamily="18" charset="0"/>
                <a:ea typeface="华文细黑" pitchFamily="2" charset="-122"/>
              </a:rPr>
              <a:t> Cl</a:t>
            </a:r>
            <a:r>
              <a:rPr lang="en-US" altLang="zh-CN" sz="2900" baseline="-25000" dirty="0">
                <a:solidFill>
                  <a:srgbClr val="0000FF"/>
                </a:solidFill>
                <a:latin typeface="Times New Roman" pitchFamily="18" charset="0"/>
                <a:ea typeface="华文细黑" pitchFamily="2" charset="-122"/>
              </a:rPr>
              <a:t>2</a:t>
            </a:r>
            <a:r>
              <a:rPr lang="zh-CN" altLang="zh-CN" sz="2900" dirty="0">
                <a:solidFill>
                  <a:srgbClr val="0000FF"/>
                </a:solidFill>
                <a:latin typeface="Times New Roman" pitchFamily="18" charset="0"/>
                <a:ea typeface="华文细黑" pitchFamily="2" charset="-122"/>
              </a:rPr>
              <a:t>和</a:t>
            </a:r>
            <a:r>
              <a:rPr lang="en-US" altLang="zh-CN" sz="2900" dirty="0" err="1">
                <a:solidFill>
                  <a:srgbClr val="0000FF"/>
                </a:solidFill>
                <a:latin typeface="Times New Roman" pitchFamily="18" charset="0"/>
                <a:ea typeface="华文细黑" pitchFamily="2" charset="-122"/>
              </a:rPr>
              <a:t>Ca</a:t>
            </a:r>
            <a:r>
              <a:rPr lang="en-US" altLang="zh-CN" sz="2900" dirty="0">
                <a:solidFill>
                  <a:srgbClr val="0000FF"/>
                </a:solidFill>
                <a:latin typeface="Times New Roman" pitchFamily="18" charset="0"/>
                <a:ea typeface="华文细黑" pitchFamily="2" charset="-122"/>
              </a:rPr>
              <a:t>(OH)</a:t>
            </a:r>
            <a:r>
              <a:rPr lang="en-US" altLang="zh-CN" sz="2900" baseline="-25000" dirty="0">
                <a:solidFill>
                  <a:srgbClr val="0000FF"/>
                </a:solidFill>
                <a:latin typeface="Times New Roman" pitchFamily="18" charset="0"/>
                <a:ea typeface="华文细黑" pitchFamily="2" charset="-122"/>
              </a:rPr>
              <a:t>2</a:t>
            </a:r>
            <a:r>
              <a:rPr lang="zh-CN" altLang="zh-CN" sz="2900" dirty="0">
                <a:solidFill>
                  <a:srgbClr val="0000FF"/>
                </a:solidFill>
                <a:latin typeface="Times New Roman" pitchFamily="18" charset="0"/>
                <a:ea typeface="华文细黑" pitchFamily="2" charset="-122"/>
              </a:rPr>
              <a:t>反应，转移电子数应为</a:t>
            </a:r>
            <a:r>
              <a:rPr lang="en-US" altLang="zh-CN" sz="2900" i="1" dirty="0">
                <a:solidFill>
                  <a:srgbClr val="0000FF"/>
                </a:solidFill>
                <a:latin typeface="Times New Roman" pitchFamily="18" charset="0"/>
                <a:ea typeface="华文细黑" pitchFamily="2" charset="-122"/>
              </a:rPr>
              <a:t>N</a:t>
            </a:r>
            <a:r>
              <a:rPr lang="en-US" altLang="zh-CN" sz="2900" baseline="-25000" dirty="0">
                <a:solidFill>
                  <a:srgbClr val="0000FF"/>
                </a:solidFill>
                <a:latin typeface="Times New Roman" pitchFamily="18" charset="0"/>
                <a:ea typeface="华文细黑" pitchFamily="2" charset="-122"/>
              </a:rPr>
              <a:t>A</a:t>
            </a:r>
            <a:r>
              <a:rPr lang="zh-CN" altLang="zh-CN" sz="2900" dirty="0">
                <a:solidFill>
                  <a:srgbClr val="0000FF"/>
                </a:solidFill>
                <a:latin typeface="Times New Roman" pitchFamily="18" charset="0"/>
                <a:ea typeface="华文细黑" pitchFamily="2" charset="-122"/>
              </a:rPr>
              <a:t>。</a:t>
            </a:r>
            <a:endParaRPr lang="zh-CN" altLang="zh-CN" sz="1000" dirty="0">
              <a:solidFill>
                <a:srgbClr val="0000FF"/>
              </a:solidFill>
              <a:latin typeface="宋体" pitchFamily="2" charset="-122"/>
              <a:ea typeface="黑体" pitchFamily="49" charset="-122"/>
            </a:endParaRPr>
          </a:p>
        </p:txBody>
      </p:sp>
      <p:sp>
        <p:nvSpPr>
          <p:cNvPr id="2" name="矩形 1"/>
          <p:cNvSpPr/>
          <p:nvPr/>
        </p:nvSpPr>
        <p:spPr>
          <a:xfrm>
            <a:off x="1714843" y="1554362"/>
            <a:ext cx="697593" cy="707868"/>
          </a:xfrm>
          <a:prstGeom prst="rect">
            <a:avLst/>
          </a:prstGeom>
        </p:spPr>
        <p:txBody>
          <a:bodyPr wrap="none" lIns="91423" tIns="45711" rIns="91423" bIns="45711">
            <a:spAutoFit/>
          </a:bodyPr>
          <a:lstStyle/>
          <a:p>
            <a:pPr defTabSz="1219062">
              <a:defRPr/>
            </a:pPr>
            <a:r>
              <a:rPr lang="en-US" altLang="zh-CN" sz="4000" kern="100" dirty="0">
                <a:solidFill>
                  <a:srgbClr val="FF0000"/>
                </a:solidFill>
                <a:latin typeface="宋体"/>
                <a:ea typeface="华文细黑"/>
                <a:cs typeface="Times New Roman"/>
              </a:rPr>
              <a:t>√</a:t>
            </a:r>
            <a:endParaRPr lang="zh-CN" altLang="en-US" sz="4000" kern="100" dirty="0">
              <a:solidFill>
                <a:srgbClr val="FF0000"/>
              </a:solidFill>
              <a:latin typeface="宋体"/>
              <a:ea typeface="华文细黑"/>
              <a:cs typeface="Times New Roman"/>
            </a:endParaRPr>
          </a:p>
        </p:txBody>
      </p:sp>
      <p:sp>
        <p:nvSpPr>
          <p:cNvPr id="3" name="矩形 2"/>
          <p:cNvSpPr/>
          <p:nvPr/>
        </p:nvSpPr>
        <p:spPr>
          <a:xfrm>
            <a:off x="8903518" y="4263490"/>
            <a:ext cx="697593" cy="707868"/>
          </a:xfrm>
          <a:prstGeom prst="rect">
            <a:avLst/>
          </a:prstGeom>
        </p:spPr>
        <p:txBody>
          <a:bodyPr wrap="none" lIns="91423" tIns="45711" rIns="91423" bIns="45711">
            <a:spAutoFit/>
          </a:bodyPr>
          <a:lstStyle/>
          <a:p>
            <a:pPr defTabSz="1219062">
              <a:defRPr/>
            </a:pPr>
            <a:r>
              <a:rPr lang="en-US" altLang="zh-CN" sz="4000" kern="100" dirty="0">
                <a:solidFill>
                  <a:srgbClr val="FF0000"/>
                </a:solidFill>
                <a:latin typeface="宋体"/>
                <a:ea typeface="华文细黑"/>
                <a:cs typeface="Times New Roman"/>
              </a:rPr>
              <a:t>×</a:t>
            </a:r>
            <a:endParaRPr lang="zh-CN" altLang="en-US" sz="4000" kern="100" dirty="0">
              <a:solidFill>
                <a:srgbClr val="FF0000"/>
              </a:solidFill>
              <a:latin typeface="宋体"/>
              <a:ea typeface="华文细黑"/>
              <a:cs typeface="Times New Roman"/>
            </a:endParaRPr>
          </a:p>
        </p:txBody>
      </p:sp>
      <p:sp>
        <p:nvSpPr>
          <p:cNvPr id="6" name="矩形 5"/>
          <p:cNvSpPr/>
          <p:nvPr/>
        </p:nvSpPr>
        <p:spPr>
          <a:xfrm>
            <a:off x="1" y="6664281"/>
            <a:ext cx="12194646" cy="193720"/>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lIns="91423" tIns="45711" rIns="91423" bIns="45711" anchor="ctr"/>
          <a:lstStyle/>
          <a:p>
            <a:pPr algn="ctr" defTabSz="1219062">
              <a:lnSpc>
                <a:spcPct val="150000"/>
              </a:lnSpc>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pSp>
        <p:nvGrpSpPr>
          <p:cNvPr id="21" name="组合 20"/>
          <p:cNvGrpSpPr>
            <a:grpSpLocks/>
          </p:cNvGrpSpPr>
          <p:nvPr/>
        </p:nvGrpSpPr>
        <p:grpSpPr bwMode="auto">
          <a:xfrm>
            <a:off x="1592677" y="4498196"/>
            <a:ext cx="958725" cy="678020"/>
            <a:chOff x="1188884" y="3984702"/>
            <a:chExt cx="718820" cy="677541"/>
          </a:xfrm>
        </p:grpSpPr>
        <p:grpSp>
          <p:nvGrpSpPr>
            <p:cNvPr id="35847" name="组合 18"/>
            <p:cNvGrpSpPr>
              <a:grpSpLocks/>
            </p:cNvGrpSpPr>
            <p:nvPr/>
          </p:nvGrpSpPr>
          <p:grpSpPr bwMode="auto">
            <a:xfrm>
              <a:off x="1259632" y="4457530"/>
              <a:ext cx="252028" cy="204713"/>
              <a:chOff x="1259632" y="4457530"/>
              <a:chExt cx="252028" cy="204713"/>
            </a:xfrm>
          </p:grpSpPr>
          <p:cxnSp>
            <p:nvCxnSpPr>
              <p:cNvPr id="35849" name="直接连接符 6"/>
              <p:cNvCxnSpPr>
                <a:cxnSpLocks noChangeShapeType="1"/>
              </p:cNvCxnSpPr>
              <p:nvPr/>
            </p:nvCxnSpPr>
            <p:spPr bwMode="auto">
              <a:xfrm flipV="1">
                <a:off x="1367644" y="4457530"/>
                <a:ext cx="144016" cy="204713"/>
              </a:xfrm>
              <a:prstGeom prst="line">
                <a:avLst/>
              </a:prstGeom>
              <a:noFill/>
              <a:ln w="28575" algn="ctr">
                <a:solidFill>
                  <a:srgbClr val="FF0000"/>
                </a:solidFill>
                <a:round/>
                <a:headEnd/>
                <a:tailEnd/>
              </a:ln>
              <a:extLst>
                <a:ext uri="{909E8E84-426E-40DD-AFC4-6F175D3DCCD1}">
                  <a14:hiddenFill xmlns:a14="http://schemas.microsoft.com/office/drawing/2010/main">
                    <a:noFill/>
                  </a14:hiddenFill>
                </a:ext>
              </a:extLst>
            </p:spPr>
          </p:cxnSp>
          <p:cxnSp>
            <p:nvCxnSpPr>
              <p:cNvPr id="35850" name="直接连接符 10"/>
              <p:cNvCxnSpPr>
                <a:cxnSpLocks noChangeShapeType="1"/>
              </p:cNvCxnSpPr>
              <p:nvPr/>
            </p:nvCxnSpPr>
            <p:spPr bwMode="auto">
              <a:xfrm>
                <a:off x="1259632" y="4457530"/>
                <a:ext cx="216024" cy="0"/>
              </a:xfrm>
              <a:prstGeom prst="line">
                <a:avLst/>
              </a:prstGeom>
              <a:noFill/>
              <a:ln w="28575" algn="ctr">
                <a:solidFill>
                  <a:srgbClr val="FF0000"/>
                </a:solidFill>
                <a:round/>
                <a:headEnd/>
                <a:tailEnd/>
              </a:ln>
              <a:extLst>
                <a:ext uri="{909E8E84-426E-40DD-AFC4-6F175D3DCCD1}">
                  <a14:hiddenFill xmlns:a14="http://schemas.microsoft.com/office/drawing/2010/main">
                    <a:noFill/>
                  </a14:hiddenFill>
                </a:ext>
              </a:extLst>
            </p:spPr>
          </p:cxnSp>
          <p:cxnSp>
            <p:nvCxnSpPr>
              <p:cNvPr id="35851" name="直接箭头连接符 16"/>
              <p:cNvCxnSpPr>
                <a:cxnSpLocks noChangeShapeType="1"/>
              </p:cNvCxnSpPr>
              <p:nvPr/>
            </p:nvCxnSpPr>
            <p:spPr bwMode="auto">
              <a:xfrm>
                <a:off x="1259632" y="4457530"/>
                <a:ext cx="0" cy="204713"/>
              </a:xfrm>
              <a:prstGeom prst="straightConnector1">
                <a:avLst/>
              </a:prstGeom>
              <a:noFill/>
              <a:ln w="28575" algn="ctr">
                <a:solidFill>
                  <a:srgbClr val="FF0000"/>
                </a:solidFill>
                <a:round/>
                <a:headEnd/>
                <a:tailEnd type="arrow" w="med" len="med"/>
              </a:ln>
              <a:extLst>
                <a:ext uri="{909E8E84-426E-40DD-AFC4-6F175D3DCCD1}">
                  <a14:hiddenFill xmlns:a14="http://schemas.microsoft.com/office/drawing/2010/main">
                    <a:noFill/>
                  </a14:hiddenFill>
                </a:ext>
              </a:extLst>
            </p:spPr>
          </p:cxnSp>
        </p:grpSp>
        <p:sp>
          <p:nvSpPr>
            <p:cNvPr id="35848" name="矩形 19"/>
            <p:cNvSpPr>
              <a:spLocks noChangeArrowheads="1"/>
            </p:cNvSpPr>
            <p:nvPr/>
          </p:nvSpPr>
          <p:spPr bwMode="auto">
            <a:xfrm>
              <a:off x="1188884" y="3984702"/>
              <a:ext cx="718820" cy="538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en-US" altLang="zh-CN" sz="2900" dirty="0">
                  <a:solidFill>
                    <a:srgbClr val="FF0000"/>
                  </a:solidFill>
                  <a:latin typeface="Times New Roman" pitchFamily="18" charset="0"/>
                  <a:ea typeface="华文细黑" pitchFamily="2" charset="-122"/>
                </a:rPr>
                <a:t>2e-</a:t>
              </a:r>
              <a:endParaRPr lang="zh-CN" altLang="en-US" sz="2900" dirty="0">
                <a:solidFill>
                  <a:srgbClr val="FF0000"/>
                </a:solidFill>
                <a:latin typeface="Times New Roman" pitchFamily="18" charset="0"/>
              </a:endParaRPr>
            </a:p>
          </p:txBody>
        </p:sp>
      </p:grpSp>
    </p:spTree>
    <p:extLst>
      <p:ext uri="{BB962C8B-B14F-4D97-AF65-F5344CB8AC3E}">
        <p14:creationId xmlns:p14="http://schemas.microsoft.com/office/powerpoint/2010/main" val="33304639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blinds(horizontal)">
                                      <p:cBhvr>
                                        <p:cTn id="7" dur="500"/>
                                        <p:tgtEl>
                                          <p:spTgt spid="5">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blinds(horizontal)">
                                      <p:cBhvr>
                                        <p:cTn id="10" dur="500"/>
                                        <p:tgtEl>
                                          <p:spTgt spid="5">
                                            <p:txEl>
                                              <p:pRg st="3" end="3"/>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blinds(horizontal)">
                                      <p:cBhvr>
                                        <p:cTn id="13" dur="500"/>
                                        <p:tgtEl>
                                          <p:spTgt spid="5">
                                            <p:txEl>
                                              <p:pRg st="4" end="4"/>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500"/>
                                        <p:tgtEl>
                                          <p:spTgt spid="2"/>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animEffect transition="in" filter="blinds(horizontal)">
                                      <p:cBhvr>
                                        <p:cTn id="23" dur="500"/>
                                        <p:tgtEl>
                                          <p:spTgt spid="5">
                                            <p:txEl>
                                              <p:pRg st="6" end="6"/>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4" fill="hold" nodeType="click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wipe(down)">
                                      <p:cBhvr>
                                        <p:cTn id="28" dur="500"/>
                                        <p:tgtEl>
                                          <p:spTgt spid="21"/>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3" presetClass="entr" presetSubtype="10" fill="hold" nodeType="clickEffect">
                                  <p:stCondLst>
                                    <p:cond delay="0"/>
                                  </p:stCondLst>
                                  <p:childTnLst>
                                    <p:set>
                                      <p:cBhvr>
                                        <p:cTn id="32" dur="1" fill="hold">
                                          <p:stCondLst>
                                            <p:cond delay="0"/>
                                          </p:stCondLst>
                                        </p:cTn>
                                        <p:tgtEl>
                                          <p:spTgt spid="5">
                                            <p:txEl>
                                              <p:pRg st="7" end="7"/>
                                            </p:txEl>
                                          </p:spTgt>
                                        </p:tgtEl>
                                        <p:attrNameLst>
                                          <p:attrName>style.visibility</p:attrName>
                                        </p:attrNameLst>
                                      </p:cBhvr>
                                      <p:to>
                                        <p:strVal val="visible"/>
                                      </p:to>
                                    </p:set>
                                    <p:animEffect transition="in" filter="blinds(horizontal)">
                                      <p:cBhvr>
                                        <p:cTn id="33" dur="500"/>
                                        <p:tgtEl>
                                          <p:spTgt spid="5">
                                            <p:txEl>
                                              <p:pRg st="7" end="7"/>
                                            </p:txEl>
                                          </p:spTgt>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3" presetClass="entr" presetSubtype="10" fill="hold" nodeType="clickEffect">
                                  <p:stCondLst>
                                    <p:cond delay="0"/>
                                  </p:stCondLst>
                                  <p:childTnLst>
                                    <p:set>
                                      <p:cBhvr>
                                        <p:cTn id="37" dur="1" fill="hold">
                                          <p:stCondLst>
                                            <p:cond delay="0"/>
                                          </p:stCondLst>
                                        </p:cTn>
                                        <p:tgtEl>
                                          <p:spTgt spid="5">
                                            <p:txEl>
                                              <p:pRg st="8" end="8"/>
                                            </p:txEl>
                                          </p:spTgt>
                                        </p:tgtEl>
                                        <p:attrNameLst>
                                          <p:attrName>style.visibility</p:attrName>
                                        </p:attrNameLst>
                                      </p:cBhvr>
                                      <p:to>
                                        <p:strVal val="visible"/>
                                      </p:to>
                                    </p:set>
                                    <p:animEffect transition="in" filter="blinds(horizontal)">
                                      <p:cBhvr>
                                        <p:cTn id="38" dur="500"/>
                                        <p:tgtEl>
                                          <p:spTgt spid="5">
                                            <p:txEl>
                                              <p:pRg st="8" end="8"/>
                                            </p:txEl>
                                          </p:spTgt>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blinds(horizontal)">
                                      <p:cBhvr>
                                        <p:cTn id="4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6637" y="668754"/>
            <a:ext cx="11733225" cy="3553128"/>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用上述方法制取</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的化学方程式</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___________________________________________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本实验的目的是制备</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固体，则流程中的沉淀应为</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，根据质量守恒判断还应有</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a:latin typeface="Times New Roman"/>
                <a:ea typeface="华文细黑"/>
                <a:cs typeface="Times New Roman"/>
              </a:rPr>
              <a:t>生成，故可写出反应的化学方程式为</a:t>
            </a:r>
            <a:r>
              <a:rPr lang="en-US" altLang="zh-CN" sz="2800" kern="100" dirty="0">
                <a:latin typeface="Times New Roman"/>
                <a:ea typeface="华文细黑"/>
                <a:cs typeface="Courier New"/>
              </a:rPr>
              <a:t>CaCl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39533" y="1313407"/>
            <a:ext cx="9812557" cy="738664"/>
          </a:xfrm>
          <a:prstGeom prst="rect">
            <a:avLst/>
          </a:prstGeom>
        </p:spPr>
        <p:txBody>
          <a:bodyPr>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CaCl</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2NH</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=CaO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smtClean="0">
                <a:solidFill>
                  <a:srgbClr val="E36C0A"/>
                </a:solidFill>
                <a:latin typeface="Times New Roman"/>
                <a:ea typeface="华文细黑"/>
                <a:cs typeface="Courier New"/>
              </a:rPr>
              <a:t>2NH</a:t>
            </a:r>
            <a:r>
              <a:rPr lang="en-US" altLang="zh-CN" sz="2800" kern="100" baseline="-25000" dirty="0" smtClean="0">
                <a:solidFill>
                  <a:srgbClr val="E36C0A"/>
                </a:solidFill>
                <a:latin typeface="Times New Roman"/>
                <a:ea typeface="华文细黑"/>
                <a:cs typeface="Courier New"/>
              </a:rPr>
              <a:t>4</a:t>
            </a:r>
            <a:r>
              <a:rPr lang="en-US" altLang="zh-CN" sz="2800" kern="100" dirty="0" smtClean="0">
                <a:solidFill>
                  <a:srgbClr val="E36C0A"/>
                </a:solidFill>
                <a:latin typeface="Times New Roman"/>
                <a:ea typeface="华文细黑"/>
                <a:cs typeface="Courier New"/>
              </a:rPr>
              <a:t>Cl</a:t>
            </a:r>
            <a:endParaRPr lang="zh-CN" altLang="zh-CN" sz="2800" kern="100" dirty="0">
              <a:effectLst/>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403835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blinds(horizontal)">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87626"/>
            <a:ext cx="11733225" cy="5765657"/>
          </a:xfrm>
          <a:prstGeom prst="rect">
            <a:avLst/>
          </a:prstGeom>
        </p:spPr>
        <p:txBody>
          <a:bodyPr wrap="square" lIns="121898" tIns="60948" rIns="121898" bIns="60948">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检验</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是否合格的方法</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a:t>
            </a:r>
          </a:p>
          <a:p>
            <a:pPr algn="just">
              <a:lnSpc>
                <a:spcPts val="5500"/>
              </a:lnSpc>
              <a:spcAft>
                <a:spcPts val="0"/>
              </a:spcAft>
            </a:pPr>
            <a:r>
              <a:rPr lang="en-US" altLang="zh-CN" sz="2800" kern="100" dirty="0" smtClean="0">
                <a:latin typeface="Times New Roman"/>
                <a:ea typeface="华文细黑"/>
                <a:cs typeface="Courier New"/>
              </a:rPr>
              <a:t>__________________ </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滤液中含有大量的</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，为将沉淀洗涤干净，应充分洗涤，根据检验</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的方法，可用稀硝酸酸化的硝酸银溶液检验</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沉淀时常用冰水控制温度在</a:t>
            </a:r>
            <a:r>
              <a:rPr lang="en-US" altLang="zh-CN" sz="2800" kern="100" dirty="0">
                <a:solidFill>
                  <a:prstClr val="black"/>
                </a:solidFill>
                <a:latin typeface="Times New Roman"/>
                <a:ea typeface="华文细黑"/>
                <a:cs typeface="Courier New"/>
              </a:rPr>
              <a:t>0 </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左右，其可能原因</a:t>
            </a:r>
            <a:r>
              <a:rPr lang="zh-CN" altLang="zh-CN" sz="2800" kern="100" dirty="0" smtClean="0">
                <a:solidFill>
                  <a:prstClr val="black"/>
                </a:solidFill>
                <a:latin typeface="Times New Roman"/>
                <a:ea typeface="华文细黑"/>
                <a:cs typeface="Times New Roman"/>
              </a:rPr>
              <a:t>是</a:t>
            </a:r>
            <a:r>
              <a:rPr lang="en-US" altLang="zh-CN" sz="2800" kern="100" dirty="0" smtClean="0">
                <a:solidFill>
                  <a:prstClr val="black"/>
                </a:solidFill>
                <a:latin typeface="Times New Roman"/>
                <a:ea typeface="华文细黑"/>
                <a:cs typeface="Courier New"/>
              </a:rPr>
              <a:t>________________</a:t>
            </a:r>
          </a:p>
          <a:p>
            <a:pPr lvl="0" algn="just">
              <a:lnSpc>
                <a:spcPts val="5500"/>
              </a:lnSpc>
            </a:pPr>
            <a:r>
              <a:rPr lang="en-US" altLang="zh-CN" sz="2800" kern="100" dirty="0" smtClean="0">
                <a:solidFill>
                  <a:prstClr val="black"/>
                </a:solidFill>
                <a:latin typeface="Times New Roman"/>
                <a:ea typeface="华文细黑"/>
                <a:cs typeface="Courier New"/>
              </a:rPr>
              <a:t>_________________________________</a:t>
            </a:r>
            <a:r>
              <a:rPr lang="zh-CN" altLang="zh-CN" sz="2800" kern="100" dirty="0" smtClean="0">
                <a:solidFill>
                  <a:prstClr val="black"/>
                </a:solidFill>
                <a:latin typeface="Times New Roman"/>
                <a:ea typeface="华文细黑"/>
                <a:cs typeface="Times New Roman"/>
              </a:rPr>
              <a:t>。</a:t>
            </a:r>
            <a:endParaRPr lang="en-US" altLang="zh-CN" sz="1050" kern="100" dirty="0" smtClean="0">
              <a:solidFill>
                <a:prstClr val="black"/>
              </a:solidFill>
              <a:latin typeface="宋体"/>
              <a:cs typeface="Courier New"/>
            </a:endParaRPr>
          </a:p>
          <a:p>
            <a:pPr lvl="0" algn="just">
              <a:lnSpc>
                <a:spcPts val="5500"/>
              </a:lnSpc>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solidFill>
                  <a:prstClr val="black"/>
                </a:solidFill>
                <a:latin typeface="Times New Roman"/>
                <a:ea typeface="华文细黑"/>
                <a:cs typeface="Times New Roman"/>
              </a:rPr>
              <a:t>温度低可减少过氧化氢的分解，提高过氧化氢的利用率</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sp>
        <p:nvSpPr>
          <p:cNvPr id="6" name="矩形 5"/>
          <p:cNvSpPr/>
          <p:nvPr/>
        </p:nvSpPr>
        <p:spPr>
          <a:xfrm>
            <a:off x="283766" y="1109257"/>
            <a:ext cx="11120877" cy="1405641"/>
          </a:xfrm>
          <a:prstGeom prst="rect">
            <a:avLst/>
          </a:prstGeom>
        </p:spPr>
        <p:txBody>
          <a:bodyPr>
            <a:spAutoFit/>
          </a:bodyPr>
          <a:lstStyle/>
          <a:p>
            <a:pPr algn="just">
              <a:lnSpc>
                <a:spcPts val="5500"/>
              </a:lnSpc>
              <a:spcAft>
                <a:spcPts val="0"/>
              </a:spcAft>
            </a:pPr>
            <a:r>
              <a:rPr lang="zh-CN" altLang="zh-CN" sz="2800" kern="100" dirty="0">
                <a:solidFill>
                  <a:srgbClr val="E36C0A"/>
                </a:solidFill>
                <a:latin typeface="Times New Roman"/>
                <a:ea typeface="华文细黑"/>
                <a:cs typeface="Times New Roman"/>
              </a:rPr>
              <a:t>取最后一次洗涤液少许于试管中，再滴加稀硝酸酸化的硝酸银溶液，看是否产生白色</a:t>
            </a:r>
            <a:r>
              <a:rPr lang="zh-CN" altLang="zh-CN" sz="2800" kern="100" dirty="0" smtClean="0">
                <a:solidFill>
                  <a:srgbClr val="E36C0A"/>
                </a:solidFill>
                <a:latin typeface="Times New Roman"/>
                <a:ea typeface="华文细黑"/>
                <a:cs typeface="Times New Roman"/>
              </a:rPr>
              <a:t>沉淀</a:t>
            </a:r>
            <a:endParaRPr lang="zh-CN" altLang="zh-CN" sz="2800" kern="100" dirty="0">
              <a:effectLst/>
              <a:latin typeface="宋体"/>
              <a:cs typeface="Courier New"/>
            </a:endParaRPr>
          </a:p>
        </p:txBody>
      </p:sp>
      <p:sp>
        <p:nvSpPr>
          <p:cNvPr id="5" name="矩形 4"/>
          <p:cNvSpPr/>
          <p:nvPr/>
        </p:nvSpPr>
        <p:spPr>
          <a:xfrm>
            <a:off x="304086" y="4684410"/>
            <a:ext cx="8920506" cy="656077"/>
          </a:xfrm>
          <a:prstGeom prst="rect">
            <a:avLst/>
          </a:prstGeom>
        </p:spPr>
        <p:txBody>
          <a:bodyPr>
            <a:spAutoFit/>
          </a:bodyPr>
          <a:lstStyle/>
          <a:p>
            <a:pPr algn="just">
              <a:lnSpc>
                <a:spcPct val="150000"/>
              </a:lnSpc>
              <a:spcAft>
                <a:spcPts val="0"/>
              </a:spcAft>
            </a:pPr>
            <a:r>
              <a:rPr lang="zh-CN" altLang="zh-CN" sz="2800" kern="100" dirty="0" smtClean="0">
                <a:solidFill>
                  <a:srgbClr val="E36C0A"/>
                </a:solidFill>
                <a:latin typeface="Times New Roman"/>
                <a:ea typeface="华文细黑"/>
                <a:cs typeface="Times New Roman"/>
              </a:rPr>
              <a:t>化氢</a:t>
            </a:r>
            <a:r>
              <a:rPr lang="zh-CN" altLang="zh-CN" sz="2800" kern="100" dirty="0">
                <a:solidFill>
                  <a:srgbClr val="E36C0A"/>
                </a:solidFill>
                <a:latin typeface="Times New Roman"/>
                <a:ea typeface="华文细黑"/>
                <a:cs typeface="Times New Roman"/>
              </a:rPr>
              <a:t>的分解，提高过氧化氢的</a:t>
            </a:r>
            <a:r>
              <a:rPr lang="zh-CN" altLang="zh-CN" sz="2800" kern="100" dirty="0" smtClean="0">
                <a:solidFill>
                  <a:srgbClr val="E36C0A"/>
                </a:solidFill>
                <a:latin typeface="Times New Roman"/>
                <a:ea typeface="华文细黑"/>
                <a:cs typeface="Times New Roman"/>
              </a:rPr>
              <a:t>利用率</a:t>
            </a:r>
            <a:endParaRPr lang="zh-CN" altLang="zh-CN" sz="2800" kern="100" dirty="0">
              <a:effectLst/>
              <a:latin typeface="宋体"/>
              <a:cs typeface="Courier New"/>
            </a:endParaRPr>
          </a:p>
        </p:txBody>
      </p:sp>
      <p:sp>
        <p:nvSpPr>
          <p:cNvPr id="3" name="矩形 2"/>
          <p:cNvSpPr/>
          <p:nvPr/>
        </p:nvSpPr>
        <p:spPr>
          <a:xfrm>
            <a:off x="8851830" y="4088026"/>
            <a:ext cx="3057247" cy="523220"/>
          </a:xfrm>
          <a:prstGeom prst="rect">
            <a:avLst/>
          </a:prstGeom>
        </p:spPr>
        <p:txBody>
          <a:bodyPr wrap="none">
            <a:spAutoFit/>
          </a:bodyPr>
          <a:lstStyle/>
          <a:p>
            <a:r>
              <a:rPr lang="zh-CN" altLang="zh-CN" sz="2800" kern="100" dirty="0">
                <a:solidFill>
                  <a:srgbClr val="E36C0A"/>
                </a:solidFill>
                <a:latin typeface="Times New Roman"/>
                <a:ea typeface="华文细黑"/>
                <a:cs typeface="Times New Roman"/>
              </a:rPr>
              <a:t>温度低可</a:t>
            </a:r>
            <a:r>
              <a:rPr lang="zh-CN" altLang="zh-CN" sz="2800" kern="100" dirty="0" smtClean="0">
                <a:solidFill>
                  <a:srgbClr val="E36C0A"/>
                </a:solidFill>
                <a:latin typeface="Times New Roman"/>
                <a:ea typeface="华文细黑"/>
                <a:cs typeface="Times New Roman"/>
              </a:rPr>
              <a:t>减少</a:t>
            </a:r>
            <a:r>
              <a:rPr lang="zh-CN" altLang="zh-CN" sz="2800" kern="100" dirty="0">
                <a:solidFill>
                  <a:srgbClr val="E36C0A"/>
                </a:solidFill>
                <a:latin typeface="Times New Roman"/>
                <a:ea typeface="华文细黑"/>
                <a:cs typeface="Times New Roman"/>
              </a:rPr>
              <a:t>过氧</a:t>
            </a:r>
            <a:endParaRPr lang="zh-CN" altLang="en-US" dirty="0"/>
          </a:p>
        </p:txBody>
      </p:sp>
      <p:sp>
        <p:nvSpPr>
          <p:cNvPr id="7"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80920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blinds(horizontal)">
                                      <p:cBhvr>
                                        <p:cTn id="17" dur="500"/>
                                        <p:tgtEl>
                                          <p:spTgt spid="4">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716640"/>
            <a:ext cx="11733225" cy="3553128"/>
          </a:xfrm>
          <a:prstGeom prst="rect">
            <a:avLst/>
          </a:prstGeom>
        </p:spPr>
        <p:txBody>
          <a:bodyPr wrap="square" lIns="121898" tIns="60948" rIns="121898" bIns="60948">
            <a:spAutoFit/>
          </a:bodyPr>
          <a:lstStyle/>
          <a:p>
            <a:pPr lvl="0" algn="just">
              <a:lnSpc>
                <a:spcPts val="5500"/>
              </a:lnSpc>
            </a:pPr>
            <a:r>
              <a:rPr lang="en-US" altLang="zh-CN" sz="2800" kern="100" dirty="0">
                <a:solidFill>
                  <a:prstClr val="black"/>
                </a:solidFill>
                <a:latin typeface="宋体"/>
                <a:ea typeface="华文细黑"/>
                <a:cs typeface="Times New Roman"/>
              </a:rPr>
              <a:t>①</a:t>
            </a:r>
            <a:r>
              <a:rPr lang="zh-CN" altLang="zh-CN" sz="2800" kern="100" dirty="0">
                <a:solidFill>
                  <a:prstClr val="black"/>
                </a:solidFill>
                <a:latin typeface="Times New Roman"/>
                <a:ea typeface="华文细黑"/>
                <a:cs typeface="Times New Roman"/>
              </a:rPr>
              <a:t>第一步发生反应的化学方程式为</a:t>
            </a:r>
            <a:r>
              <a:rPr lang="en-US" altLang="zh-CN" sz="2800" kern="100" dirty="0">
                <a:solidFill>
                  <a:prstClr val="black"/>
                </a:solidFill>
                <a:latin typeface="Times New Roman"/>
                <a:ea typeface="华文细黑"/>
                <a:cs typeface="Courier New"/>
              </a:rPr>
              <a:t>______________________________</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的质量分数为</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用字母表示</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某同学第一步和第二步的操作都很规范，第三步滴速太慢，这样测得的</a:t>
            </a: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的质量分数可能</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填</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不受影响</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偏低</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或</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偏高</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，原因是</a:t>
            </a:r>
            <a:r>
              <a:rPr lang="en-US" altLang="zh-CN" sz="2800" kern="100" dirty="0">
                <a:solidFill>
                  <a:prstClr val="black"/>
                </a:solidFill>
                <a:latin typeface="Times New Roman"/>
                <a:ea typeface="华文细黑"/>
                <a:cs typeface="Courier New"/>
              </a:rPr>
              <a:t>_____________________________________________________</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0"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9940775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52398" y="523262"/>
            <a:ext cx="11733225"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解析　</a:t>
            </a:r>
            <a:r>
              <a:rPr lang="en-US" altLang="zh-CN" sz="2800" kern="100" dirty="0" smtClean="0">
                <a:latin typeface="宋体"/>
                <a:ea typeface="华文细黑"/>
                <a:cs typeface="Times New Roman"/>
              </a:rPr>
              <a:t>①</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氧化成碘单质：</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=I</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833482133"/>
              </p:ext>
            </p:extLst>
          </p:nvPr>
        </p:nvGraphicFramePr>
        <p:xfrm>
          <a:off x="334566" y="2087217"/>
          <a:ext cx="11469688" cy="1739900"/>
        </p:xfrm>
        <a:graphic>
          <a:graphicData uri="http://schemas.openxmlformats.org/presentationml/2006/ole">
            <mc:AlternateContent xmlns:mc="http://schemas.openxmlformats.org/markup-compatibility/2006">
              <mc:Choice xmlns:v="urn:schemas-microsoft-com:vml" Requires="v">
                <p:oleObj spid="_x0000_s14984" name="文档" r:id="rId3" imgW="11468968" imgH="1739490" progId="Word.Document.12">
                  <p:embed/>
                </p:oleObj>
              </mc:Choice>
              <mc:Fallback>
                <p:oleObj name="文档" r:id="rId3" imgW="11468968" imgH="1739490" progId="Word.Document.12">
                  <p:embed/>
                  <p:pic>
                    <p:nvPicPr>
                      <p:cNvPr id="0" name=""/>
                      <p:cNvPicPr/>
                      <p:nvPr/>
                    </p:nvPicPr>
                    <p:blipFill>
                      <a:blip r:embed="rId4"/>
                      <a:stretch>
                        <a:fillRect/>
                      </a:stretch>
                    </p:blipFill>
                    <p:spPr>
                      <a:xfrm>
                        <a:off x="334566" y="2087217"/>
                        <a:ext cx="11469688" cy="17399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937429130"/>
              </p:ext>
            </p:extLst>
          </p:nvPr>
        </p:nvGraphicFramePr>
        <p:xfrm>
          <a:off x="319582" y="3615473"/>
          <a:ext cx="3313113" cy="762000"/>
        </p:xfrm>
        <a:graphic>
          <a:graphicData uri="http://schemas.openxmlformats.org/presentationml/2006/ole">
            <mc:AlternateContent xmlns:mc="http://schemas.openxmlformats.org/markup-compatibility/2006">
              <mc:Choice xmlns:v="urn:schemas-microsoft-com:vml" Requires="v">
                <p:oleObj spid="_x0000_s14985" name="文档" r:id="rId5" imgW="3313687" imgH="761787" progId="Word.Document.12">
                  <p:embed/>
                </p:oleObj>
              </mc:Choice>
              <mc:Fallback>
                <p:oleObj name="文档" r:id="rId5" imgW="3313687" imgH="761787" progId="Word.Document.12">
                  <p:embed/>
                  <p:pic>
                    <p:nvPicPr>
                      <p:cNvPr id="0" name=""/>
                      <p:cNvPicPr/>
                      <p:nvPr/>
                    </p:nvPicPr>
                    <p:blipFill>
                      <a:blip r:embed="rId6"/>
                      <a:stretch>
                        <a:fillRect/>
                      </a:stretch>
                    </p:blipFill>
                    <p:spPr>
                      <a:xfrm>
                        <a:off x="319582" y="3615473"/>
                        <a:ext cx="3313113" cy="762000"/>
                      </a:xfrm>
                      <a:prstGeom prst="rect">
                        <a:avLst/>
                      </a:prstGeom>
                    </p:spPr>
                  </p:pic>
                </p:oleObj>
              </mc:Fallback>
            </mc:AlternateContent>
          </a:graphicData>
        </a:graphic>
      </p:graphicFrame>
      <p:sp>
        <p:nvSpPr>
          <p:cNvPr id="6" name="矩形 5"/>
          <p:cNvSpPr/>
          <p:nvPr/>
        </p:nvSpPr>
        <p:spPr>
          <a:xfrm>
            <a:off x="252398" y="4077866"/>
            <a:ext cx="6092825" cy="138499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72 g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2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cV</a:t>
            </a:r>
            <a:r>
              <a:rPr lang="en-US" altLang="zh-CN" sz="2800" kern="100" dirty="0" smtClean="0">
                <a:latin typeface="宋体"/>
                <a:ea typeface="华文细黑"/>
                <a:cs typeface="Times New Roman"/>
              </a:rPr>
              <a:t>×</a:t>
            </a:r>
            <a:r>
              <a:rPr lang="en-US" altLang="zh-CN" sz="2800" kern="100" dirty="0" smtClean="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Times New Roman"/>
                <a:ea typeface="华文细黑"/>
                <a:cs typeface="Courier New"/>
              </a:rPr>
              <a:t>mol</a:t>
            </a:r>
            <a:endParaRPr lang="zh-CN" altLang="zh-CN" sz="2800" kern="100" dirty="0">
              <a:effectLst/>
              <a:latin typeface="宋体"/>
              <a:cs typeface="Courier New"/>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48369770"/>
              </p:ext>
            </p:extLst>
          </p:nvPr>
        </p:nvGraphicFramePr>
        <p:xfrm>
          <a:off x="292490" y="5525412"/>
          <a:ext cx="10880725" cy="1158875"/>
        </p:xfrm>
        <a:graphic>
          <a:graphicData uri="http://schemas.openxmlformats.org/presentationml/2006/ole">
            <mc:AlternateContent xmlns:mc="http://schemas.openxmlformats.org/markup-compatibility/2006">
              <mc:Choice xmlns:v="urn:schemas-microsoft-com:vml" Requires="v">
                <p:oleObj spid="_x0000_s14986" name="文档" r:id="rId7" imgW="10882799" imgH="1159780" progId="Word.Document.12">
                  <p:embed/>
                </p:oleObj>
              </mc:Choice>
              <mc:Fallback>
                <p:oleObj name="文档" r:id="rId7" imgW="10882799" imgH="1159780" progId="Word.Document.12">
                  <p:embed/>
                  <p:pic>
                    <p:nvPicPr>
                      <p:cNvPr id="0" name=""/>
                      <p:cNvPicPr/>
                      <p:nvPr/>
                    </p:nvPicPr>
                    <p:blipFill>
                      <a:blip r:embed="rId8"/>
                      <a:stretch>
                        <a:fillRect/>
                      </a:stretch>
                    </p:blipFill>
                    <p:spPr>
                      <a:xfrm>
                        <a:off x="292490" y="5525412"/>
                        <a:ext cx="10880725" cy="1158875"/>
                      </a:xfrm>
                      <a:prstGeom prst="rect">
                        <a:avLst/>
                      </a:prstGeom>
                    </p:spPr>
                  </p:pic>
                </p:oleObj>
              </mc:Fallback>
            </mc:AlternateContent>
          </a:graphicData>
        </a:graphic>
      </p:graphicFrame>
      <p:sp>
        <p:nvSpPr>
          <p:cNvPr id="8"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7"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400315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linds(horizontal)">
                                      <p:cBhvr>
                                        <p:cTn id="11" dur="750"/>
                                        <p:tgtEl>
                                          <p:spTgt spid="2"/>
                                        </p:tgtEl>
                                      </p:cBhvr>
                                    </p:animEffect>
                                  </p:childTnLst>
                                </p:cTn>
                              </p:par>
                              <p:par>
                                <p:cTn id="12" presetID="3" presetClass="entr" presetSubtype="10"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750"/>
                                        <p:tgtEl>
                                          <p:spTgt spid="6"/>
                                        </p:tgtEl>
                                      </p:cBhvr>
                                    </p:animEffect>
                                  </p:childTnLst>
                                </p:cTn>
                              </p:par>
                            </p:childTnLst>
                          </p:cTn>
                        </p:par>
                        <p:par>
                          <p:cTn id="18" fill="hold">
                            <p:stCondLst>
                              <p:cond delay="1500"/>
                            </p:stCondLst>
                            <p:childTnLst>
                              <p:par>
                                <p:cTn id="19" presetID="3" presetClass="entr" presetSubtype="1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994615863"/>
              </p:ext>
            </p:extLst>
          </p:nvPr>
        </p:nvGraphicFramePr>
        <p:xfrm>
          <a:off x="509950" y="870830"/>
          <a:ext cx="11223625" cy="1758950"/>
        </p:xfrm>
        <a:graphic>
          <a:graphicData uri="http://schemas.openxmlformats.org/presentationml/2006/ole">
            <mc:AlternateContent xmlns:mc="http://schemas.openxmlformats.org/markup-compatibility/2006">
              <mc:Choice xmlns:v="urn:schemas-microsoft-com:vml" Requires="v">
                <p:oleObj spid="_x0000_s16004" name="文档" r:id="rId3" imgW="11222842" imgH="1759679" progId="Word.Document.12">
                  <p:embed/>
                </p:oleObj>
              </mc:Choice>
              <mc:Fallback>
                <p:oleObj name="文档" r:id="rId3" imgW="11222842" imgH="1759679" progId="Word.Document.12">
                  <p:embed/>
                  <p:pic>
                    <p:nvPicPr>
                      <p:cNvPr id="0" name=""/>
                      <p:cNvPicPr/>
                      <p:nvPr/>
                    </p:nvPicPr>
                    <p:blipFill>
                      <a:blip r:embed="rId4"/>
                      <a:stretch>
                        <a:fillRect/>
                      </a:stretch>
                    </p:blipFill>
                    <p:spPr>
                      <a:xfrm>
                        <a:off x="509950" y="870830"/>
                        <a:ext cx="11223625" cy="175895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513618040"/>
              </p:ext>
            </p:extLst>
          </p:nvPr>
        </p:nvGraphicFramePr>
        <p:xfrm>
          <a:off x="510347" y="2273707"/>
          <a:ext cx="11226800" cy="1390650"/>
        </p:xfrm>
        <a:graphic>
          <a:graphicData uri="http://schemas.openxmlformats.org/presentationml/2006/ole">
            <mc:AlternateContent xmlns:mc="http://schemas.openxmlformats.org/markup-compatibility/2006">
              <mc:Choice xmlns:v="urn:schemas-microsoft-com:vml" Requires="v">
                <p:oleObj spid="_x0000_s16005" name="文档" r:id="rId5" imgW="11222842" imgH="1393395" progId="Word.Document.12">
                  <p:embed/>
                </p:oleObj>
              </mc:Choice>
              <mc:Fallback>
                <p:oleObj name="文档" r:id="rId5" imgW="11222842" imgH="1393395" progId="Word.Document.12">
                  <p:embed/>
                  <p:pic>
                    <p:nvPicPr>
                      <p:cNvPr id="0" name=""/>
                      <p:cNvPicPr/>
                      <p:nvPr/>
                    </p:nvPicPr>
                    <p:blipFill>
                      <a:blip r:embed="rId6"/>
                      <a:stretch>
                        <a:fillRect/>
                      </a:stretch>
                    </p:blipFill>
                    <p:spPr>
                      <a:xfrm>
                        <a:off x="510347" y="2273707"/>
                        <a:ext cx="11226800" cy="139065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623428572"/>
              </p:ext>
            </p:extLst>
          </p:nvPr>
        </p:nvGraphicFramePr>
        <p:xfrm>
          <a:off x="478582" y="3342252"/>
          <a:ext cx="11226800" cy="893763"/>
        </p:xfrm>
        <a:graphic>
          <a:graphicData uri="http://schemas.openxmlformats.org/presentationml/2006/ole">
            <mc:AlternateContent xmlns:mc="http://schemas.openxmlformats.org/markup-compatibility/2006">
              <mc:Choice xmlns:v="urn:schemas-microsoft-com:vml" Requires="v">
                <p:oleObj spid="_x0000_s16006" name="文档" r:id="rId7" imgW="11222842" imgH="894801" progId="Word.Document.12">
                  <p:embed/>
                </p:oleObj>
              </mc:Choice>
              <mc:Fallback>
                <p:oleObj name="文档" r:id="rId7" imgW="11222842" imgH="894801" progId="Word.Document.12">
                  <p:embed/>
                  <p:pic>
                    <p:nvPicPr>
                      <p:cNvPr id="0" name=""/>
                      <p:cNvPicPr/>
                      <p:nvPr/>
                    </p:nvPicPr>
                    <p:blipFill>
                      <a:blip r:embed="rId8"/>
                      <a:stretch>
                        <a:fillRect/>
                      </a:stretch>
                    </p:blipFill>
                    <p:spPr>
                      <a:xfrm>
                        <a:off x="478582" y="3342252"/>
                        <a:ext cx="11226800" cy="893763"/>
                      </a:xfrm>
                      <a:prstGeom prst="rect">
                        <a:avLst/>
                      </a:prstGeom>
                    </p:spPr>
                  </p:pic>
                </p:oleObj>
              </mc:Fallback>
            </mc:AlternateContent>
          </a:graphicData>
        </a:graphic>
      </p:graphicFrame>
      <p:sp>
        <p:nvSpPr>
          <p:cNvPr id="8"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2254777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750"/>
                                        <p:tgtEl>
                                          <p:spTgt spid="5"/>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62558" y="-26590"/>
            <a:ext cx="11809312" cy="6965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3300" dirty="0" smtClean="0">
                <a:solidFill>
                  <a:srgbClr val="FF0000"/>
                </a:solidFill>
                <a:latin typeface="Times New Roman" panose="02020603050405020304" pitchFamily="18" charset="0"/>
                <a:ea typeface="+mn-ea"/>
                <a:cs typeface="Times New Roman" panose="02020603050405020304" pitchFamily="18" charset="0"/>
              </a:rPr>
              <a:t>补充例题</a:t>
            </a:r>
            <a:r>
              <a:rPr lang="en-US" altLang="zh-CN" sz="3300" dirty="0" smtClean="0">
                <a:solidFill>
                  <a:srgbClr val="FF0000"/>
                </a:solidFill>
                <a:latin typeface="Times New Roman" panose="02020603050405020304" pitchFamily="18" charset="0"/>
                <a:ea typeface="+mn-ea"/>
                <a:cs typeface="Times New Roman" panose="02020603050405020304" pitchFamily="18" charset="0"/>
              </a:rPr>
              <a:t>1: </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将</a:t>
            </a:r>
            <a:r>
              <a:rPr lang="en-US" altLang="zh-CN" sz="3300" dirty="0">
                <a:solidFill>
                  <a:srgbClr val="000000"/>
                </a:solidFill>
                <a:latin typeface="Times New Roman" panose="02020603050405020304" pitchFamily="18" charset="0"/>
                <a:ea typeface="+mn-ea"/>
                <a:cs typeface="Times New Roman" panose="02020603050405020304" pitchFamily="18" charset="0"/>
              </a:rPr>
              <a:t>1.92g</a:t>
            </a:r>
            <a:r>
              <a:rPr lang="zh-CN" altLang="en-US" sz="3300" dirty="0">
                <a:solidFill>
                  <a:srgbClr val="000000"/>
                </a:solidFill>
                <a:latin typeface="Times New Roman" panose="02020603050405020304" pitchFamily="18" charset="0"/>
                <a:ea typeface="+mn-ea"/>
                <a:cs typeface="Times New Roman" panose="02020603050405020304" pitchFamily="18" charset="0"/>
              </a:rPr>
              <a:t>铜粉与一</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定量</a:t>
            </a:r>
            <a:r>
              <a:rPr lang="zh-CN" altLang="en-US" sz="3300" dirty="0">
                <a:solidFill>
                  <a:srgbClr val="000000"/>
                </a:solidFill>
                <a:latin typeface="Times New Roman" panose="02020603050405020304" pitchFamily="18" charset="0"/>
                <a:ea typeface="+mn-ea"/>
                <a:cs typeface="Times New Roman" panose="02020603050405020304" pitchFamily="18" charset="0"/>
              </a:rPr>
              <a:t>的</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浓</a:t>
            </a:r>
            <a:r>
              <a:rPr lang="zh-CN" altLang="en-US" sz="3300" dirty="0">
                <a:solidFill>
                  <a:srgbClr val="000000"/>
                </a:solidFill>
                <a:latin typeface="Times New Roman" panose="02020603050405020304" pitchFamily="18" charset="0"/>
                <a:ea typeface="+mn-ea"/>
                <a:cs typeface="Times New Roman" panose="02020603050405020304" pitchFamily="18" charset="0"/>
              </a:rPr>
              <a:t>硝酸反应，当铜粉完全作用时，收集</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到</a:t>
            </a:r>
            <a:r>
              <a:rPr lang="zh-CN" altLang="en-US" sz="3300" dirty="0">
                <a:solidFill>
                  <a:srgbClr val="000000"/>
                </a:solidFill>
                <a:latin typeface="Times New Roman" panose="02020603050405020304" pitchFamily="18" charset="0"/>
                <a:ea typeface="+mn-ea"/>
                <a:cs typeface="Times New Roman" panose="02020603050405020304" pitchFamily="18" charset="0"/>
              </a:rPr>
              <a:t>混合</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气体</a:t>
            </a:r>
            <a:r>
              <a:rPr lang="zh-CN" altLang="en-US" sz="3300" dirty="0">
                <a:solidFill>
                  <a:srgbClr val="000000"/>
                </a:solidFill>
                <a:latin typeface="Times New Roman" panose="02020603050405020304" pitchFamily="18" charset="0"/>
                <a:ea typeface="+mn-ea"/>
                <a:cs typeface="Times New Roman" panose="02020603050405020304" pitchFamily="18" charset="0"/>
              </a:rPr>
              <a:t>为</a:t>
            </a:r>
            <a:r>
              <a:rPr lang="en-US" altLang="zh-CN" sz="3300" dirty="0">
                <a:solidFill>
                  <a:srgbClr val="000000"/>
                </a:solidFill>
                <a:latin typeface="Times New Roman" panose="02020603050405020304" pitchFamily="18" charset="0"/>
                <a:ea typeface="+mn-ea"/>
                <a:cs typeface="Times New Roman" panose="02020603050405020304" pitchFamily="18" charset="0"/>
              </a:rPr>
              <a:t>1.12L</a:t>
            </a:r>
            <a:r>
              <a:rPr lang="zh-CN" altLang="en-US" sz="3300" dirty="0">
                <a:solidFill>
                  <a:srgbClr val="000000"/>
                </a:solidFill>
                <a:latin typeface="Times New Roman" panose="02020603050405020304" pitchFamily="18" charset="0"/>
                <a:ea typeface="+mn-ea"/>
                <a:cs typeface="Times New Roman" panose="02020603050405020304" pitchFamily="18" charset="0"/>
              </a:rPr>
              <a:t>（标准状况）</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则：</a:t>
            </a:r>
            <a:endParaRPr lang="en-US" altLang="zh-CN" sz="3300" dirty="0" smtClean="0">
              <a:solidFill>
                <a:srgbClr val="000000"/>
              </a:solidFill>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ea typeface="+mn-ea"/>
                <a:cs typeface="Times New Roman" panose="02020603050405020304" pitchFamily="18" charset="0"/>
              </a:rPr>
              <a:t>1.</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混合气体中</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NO</a:t>
            </a:r>
            <a:r>
              <a:rPr lang="zh-CN" altLang="en-US" sz="3300" dirty="0" smtClean="0">
                <a:solidFill>
                  <a:srgbClr val="000000"/>
                </a:solidFill>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en-US" altLang="zh-CN" sz="3300" dirty="0" smtClean="0">
                <a:solidFill>
                  <a:srgbClr val="000000"/>
                </a:solidFill>
                <a:latin typeface="Times New Roman" panose="02020603050405020304" pitchFamily="18" charset="0"/>
                <a:cs typeface="Times New Roman" panose="02020603050405020304" pitchFamily="18" charset="0"/>
              </a:rPr>
              <a:t>L</a:t>
            </a:r>
            <a:r>
              <a:rPr lang="zh-CN" altLang="en-US" sz="3300" dirty="0" smtClean="0">
                <a:solidFill>
                  <a:srgbClr val="000000"/>
                </a:solidFill>
                <a:latin typeface="Times New Roman" panose="02020603050405020304" pitchFamily="18" charset="0"/>
                <a:cs typeface="Times New Roman" panose="02020603050405020304" pitchFamily="18" charset="0"/>
              </a:rPr>
              <a:t>，</a:t>
            </a:r>
            <a:r>
              <a:rPr lang="en-US" altLang="zh-CN" sz="3300" dirty="0" smtClean="0">
                <a:solidFill>
                  <a:srgbClr val="000000"/>
                </a:solidFill>
                <a:latin typeface="Times New Roman" panose="02020603050405020304" pitchFamily="18" charset="0"/>
                <a:cs typeface="Times New Roman" panose="02020603050405020304" pitchFamily="18" charset="0"/>
              </a:rPr>
              <a:t>NO</a:t>
            </a:r>
            <a:r>
              <a:rPr lang="en-US" altLang="zh-CN" sz="3300" baseline="-25000" dirty="0" smtClean="0">
                <a:solidFill>
                  <a:srgbClr val="000000"/>
                </a:solidFill>
                <a:latin typeface="Times New Roman" panose="02020603050405020304" pitchFamily="18" charset="0"/>
                <a:cs typeface="Times New Roman" panose="02020603050405020304" pitchFamily="18" charset="0"/>
              </a:rPr>
              <a:t>2</a:t>
            </a:r>
            <a:r>
              <a:rPr lang="zh-CN" altLang="en-US" sz="330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a:solidFill>
                  <a:srgbClr val="000000"/>
                </a:solidFill>
                <a:latin typeface="Times New Roman" panose="02020603050405020304" pitchFamily="18" charset="0"/>
                <a:cs typeface="Times New Roman" panose="02020603050405020304" pitchFamily="18" charset="0"/>
              </a:rPr>
              <a:t>     </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en-US" altLang="zh-CN" sz="3300" dirty="0" smtClean="0">
                <a:solidFill>
                  <a:srgbClr val="000000"/>
                </a:solidFill>
                <a:latin typeface="Times New Roman" panose="02020603050405020304" pitchFamily="18" charset="0"/>
                <a:cs typeface="Times New Roman" panose="02020603050405020304" pitchFamily="18" charset="0"/>
              </a:rPr>
              <a:t>L</a:t>
            </a:r>
            <a:r>
              <a:rPr lang="zh-CN" altLang="en-US" sz="3300" dirty="0">
                <a:solidFill>
                  <a:srgbClr val="000000"/>
                </a:solidFill>
                <a:latin typeface="Times New Roman" panose="02020603050405020304" pitchFamily="18" charset="0"/>
                <a:cs typeface="Times New Roman" panose="02020603050405020304" pitchFamily="18" charset="0"/>
              </a:rPr>
              <a:t>；</a:t>
            </a:r>
            <a:endParaRPr lang="en-US" altLang="zh-CN" sz="3300" dirty="0" smtClean="0">
              <a:solidFill>
                <a:srgbClr val="000000"/>
              </a:solidFill>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ea typeface="+mn-ea"/>
                <a:cs typeface="Times New Roman" panose="02020603050405020304" pitchFamily="18" charset="0"/>
              </a:rPr>
              <a:t>2.</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反应所</a:t>
            </a:r>
            <a:r>
              <a:rPr lang="zh-CN" altLang="en-US" sz="3300" dirty="0">
                <a:solidFill>
                  <a:srgbClr val="000000"/>
                </a:solidFill>
                <a:latin typeface="Times New Roman" panose="02020603050405020304" pitchFamily="18" charset="0"/>
                <a:ea typeface="+mn-ea"/>
                <a:cs typeface="Times New Roman" panose="02020603050405020304" pitchFamily="18" charset="0"/>
              </a:rPr>
              <a:t>消耗的硝酸的物质的量</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是</a:t>
            </a:r>
            <a:r>
              <a:rPr lang="zh-CN" altLang="en-US" sz="3300" u="sng" dirty="0" smtClean="0">
                <a:solidFill>
                  <a:srgbClr val="000000"/>
                </a:solidFill>
                <a:latin typeface="Times New Roman" panose="02020603050405020304" pitchFamily="18" charset="0"/>
                <a:ea typeface="+mn-ea"/>
                <a:cs typeface="Times New Roman" panose="02020603050405020304" pitchFamily="18" charset="0"/>
              </a:rPr>
              <a:t>              </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mol</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a:t>
            </a:r>
            <a:endParaRPr lang="en-US" altLang="zh-CN" sz="3300" dirty="0" smtClean="0">
              <a:solidFill>
                <a:srgbClr val="000000"/>
              </a:solidFill>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ea typeface="+mn-ea"/>
                <a:cs typeface="Times New Roman" panose="02020603050405020304" pitchFamily="18" charset="0"/>
              </a:rPr>
              <a:t>3.</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若在反应后的溶液中，加入过量的</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NaOH</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溶液，则可得到沉淀的质量为</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en-US" altLang="zh-CN" sz="3300" dirty="0" smtClean="0">
                <a:solidFill>
                  <a:srgbClr val="000000"/>
                </a:solidFill>
                <a:latin typeface="Times New Roman" panose="02020603050405020304" pitchFamily="18" charset="0"/>
                <a:cs typeface="Times New Roman" panose="02020603050405020304" pitchFamily="18" charset="0"/>
              </a:rPr>
              <a:t>g</a:t>
            </a:r>
            <a:r>
              <a:rPr lang="zh-CN" altLang="en-US" sz="3300" dirty="0" smtClean="0">
                <a:solidFill>
                  <a:srgbClr val="000000"/>
                </a:solidFill>
                <a:latin typeface="Times New Roman" panose="02020603050405020304" pitchFamily="18" charset="0"/>
                <a:cs typeface="Times New Roman" panose="02020603050405020304" pitchFamily="18" charset="0"/>
              </a:rPr>
              <a:t>；</a:t>
            </a:r>
            <a:endParaRPr lang="en-US" altLang="zh-CN" sz="3300" dirty="0" smtClean="0">
              <a:solidFill>
                <a:srgbClr val="000000"/>
              </a:solidFill>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cs typeface="Times New Roman" panose="02020603050405020304" pitchFamily="18" charset="0"/>
              </a:rPr>
              <a:t>4.</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待产</a:t>
            </a:r>
            <a:r>
              <a:rPr lang="zh-CN" altLang="zh-CN" sz="3300" dirty="0">
                <a:solidFill>
                  <a:srgbClr val="000000"/>
                </a:solidFill>
                <a:latin typeface="Times New Roman" panose="02020603050405020304" pitchFamily="18" charset="0"/>
                <a:ea typeface="+mn-ea"/>
                <a:cs typeface="Times New Roman" panose="02020603050405020304" pitchFamily="18" charset="0"/>
              </a:rPr>
              <a:t>生的气体全部释放后，向溶液</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加入</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c mL a </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mol</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/L</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的</a:t>
            </a:r>
            <a:r>
              <a:rPr lang="en-US" altLang="zh-CN" sz="3300" dirty="0" err="1">
                <a:solidFill>
                  <a:srgbClr val="000000"/>
                </a:solidFill>
                <a:latin typeface="Times New Roman" panose="02020603050405020304" pitchFamily="18" charset="0"/>
                <a:ea typeface="+mn-ea"/>
                <a:cs typeface="Times New Roman" panose="02020603050405020304" pitchFamily="18" charset="0"/>
              </a:rPr>
              <a:t>NaOH</a:t>
            </a:r>
            <a:r>
              <a:rPr lang="zh-CN" altLang="zh-CN" sz="3300" dirty="0">
                <a:solidFill>
                  <a:srgbClr val="000000"/>
                </a:solidFill>
                <a:latin typeface="Times New Roman" panose="02020603050405020304" pitchFamily="18" charset="0"/>
                <a:ea typeface="+mn-ea"/>
                <a:cs typeface="Times New Roman" panose="02020603050405020304" pitchFamily="18" charset="0"/>
              </a:rPr>
              <a:t>溶液，恰好使溶液中</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的</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Cu</a:t>
            </a:r>
            <a:r>
              <a:rPr lang="en-US" altLang="zh-CN" sz="3300" baseline="30000" dirty="0" smtClean="0">
                <a:solidFill>
                  <a:srgbClr val="000000"/>
                </a:solidFill>
                <a:latin typeface="Times New Roman" panose="02020603050405020304" pitchFamily="18" charset="0"/>
                <a:ea typeface="+mn-ea"/>
                <a:cs typeface="Times New Roman" panose="02020603050405020304" pitchFamily="18" charset="0"/>
              </a:rPr>
              <a:t>2+</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全部</a:t>
            </a:r>
            <a:r>
              <a:rPr lang="zh-CN" altLang="zh-CN" sz="3300" dirty="0">
                <a:solidFill>
                  <a:srgbClr val="000000"/>
                </a:solidFill>
                <a:latin typeface="Times New Roman" panose="02020603050405020304" pitchFamily="18" charset="0"/>
                <a:ea typeface="+mn-ea"/>
                <a:cs typeface="Times New Roman" panose="02020603050405020304" pitchFamily="18" charset="0"/>
              </a:rPr>
              <a:t>转化成沉淀，则原硝酸溶液的浓度</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为</a:t>
            </a:r>
            <a:r>
              <a:rPr lang="en-US" altLang="zh-CN" sz="3300" u="sng" dirty="0" smtClean="0">
                <a:solidFill>
                  <a:srgbClr val="000000"/>
                </a:solidFill>
                <a:latin typeface="Times New Roman" panose="02020603050405020304" pitchFamily="18" charset="0"/>
                <a:ea typeface="+mn-ea"/>
                <a:cs typeface="Times New Roman" panose="02020603050405020304" pitchFamily="18" charset="0"/>
              </a:rPr>
              <a:t>    </a:t>
            </a:r>
            <a:r>
              <a:rPr lang="en-US" altLang="zh-CN" sz="3300" u="sng" dirty="0">
                <a:solidFill>
                  <a:srgbClr val="000000"/>
                </a:solidFill>
                <a:latin typeface="Times New Roman" panose="02020603050405020304" pitchFamily="18" charset="0"/>
                <a:cs typeface="Times New Roman" panose="02020603050405020304" pitchFamily="18" charset="0"/>
              </a:rPr>
              <a:t>          </a:t>
            </a:r>
            <a:r>
              <a:rPr lang="en-US" altLang="zh-CN" sz="3300" u="sng" dirty="0" smtClean="0">
                <a:solidFill>
                  <a:srgbClr val="000000"/>
                </a:solidFill>
                <a:latin typeface="Times New Roman" panose="02020603050405020304" pitchFamily="18" charset="0"/>
                <a:ea typeface="+mn-ea"/>
                <a:cs typeface="Times New Roman" panose="02020603050405020304" pitchFamily="18" charset="0"/>
              </a:rPr>
              <a:t> </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mol</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/L</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a:t>
            </a:r>
            <a:endParaRPr lang="en-US" altLang="zh-CN" sz="3300" dirty="0">
              <a:solidFill>
                <a:srgbClr val="000000"/>
              </a:solidFill>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8209830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02807" y="3243406"/>
            <a:ext cx="11969063"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取</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铜镁合金完全溶于浓硝酸中，反应过程中硝酸被还原只</a:t>
            </a:r>
            <a:r>
              <a:rPr lang="zh-CN" altLang="zh-CN" sz="2800" kern="100" dirty="0" smtClean="0">
                <a:latin typeface="Times New Roman"/>
                <a:ea typeface="华文细黑"/>
                <a:cs typeface="Times New Roman"/>
              </a:rPr>
              <a:t>产生</a:t>
            </a:r>
            <a:r>
              <a:rPr lang="en-US" altLang="zh-CN" sz="2800" kern="100" dirty="0" smtClean="0">
                <a:latin typeface="Times New Roman"/>
                <a:ea typeface="华文细黑"/>
                <a:cs typeface="Courier New"/>
              </a:rPr>
              <a:t>8960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672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都已折算到标准状态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，在反应后的溶液中加入足量的氢氧化钠溶液，生成沉淀质量为</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等于</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A.8.64   </a:t>
            </a:r>
            <a:r>
              <a:rPr lang="en-US" altLang="zh-CN" sz="2800" kern="100" dirty="0" smtClean="0">
                <a:latin typeface="Times New Roman"/>
                <a:ea typeface="华文细黑"/>
                <a:cs typeface="Courier New"/>
              </a:rPr>
              <a:t>                 B.9.20            C.9.00  </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D.9.44</a:t>
            </a:r>
            <a:endParaRPr lang="en-US" altLang="zh-CN" sz="2800" kern="100" dirty="0" smtClean="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Rectangle 1"/>
          <p:cNvSpPr>
            <a:spLocks noChangeArrowheads="1"/>
          </p:cNvSpPr>
          <p:nvPr/>
        </p:nvSpPr>
        <p:spPr bwMode="auto">
          <a:xfrm>
            <a:off x="118542" y="794677"/>
            <a:ext cx="1188132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66700" fontAlgn="base">
              <a:spcBef>
                <a:spcPct val="0"/>
              </a:spcBef>
              <a:spcAft>
                <a:spcPct val="0"/>
              </a:spcAft>
              <a:tabLst>
                <a:tab pos="266700" algn="l"/>
              </a:tabLst>
              <a:defRPr>
                <a:solidFill>
                  <a:schemeClr val="tx1"/>
                </a:solidFill>
                <a:latin typeface="Arial" pitchFamily="34" charset="0"/>
                <a:ea typeface="宋体" pitchFamily="2" charset="-122"/>
              </a:defRPr>
            </a:lvl1pPr>
            <a:lvl2pPr marL="457200" fontAlgn="base">
              <a:spcBef>
                <a:spcPct val="0"/>
              </a:spcBef>
              <a:spcAft>
                <a:spcPct val="0"/>
              </a:spcAft>
              <a:tabLst>
                <a:tab pos="266700" algn="l"/>
              </a:tabLst>
              <a:defRPr>
                <a:solidFill>
                  <a:schemeClr val="tx1"/>
                </a:solidFill>
                <a:latin typeface="Arial" pitchFamily="34" charset="0"/>
                <a:ea typeface="宋体" pitchFamily="2" charset="-122"/>
              </a:defRPr>
            </a:lvl2pPr>
            <a:lvl3pPr marL="914400" fontAlgn="base">
              <a:spcBef>
                <a:spcPct val="0"/>
              </a:spcBef>
              <a:spcAft>
                <a:spcPct val="0"/>
              </a:spcAft>
              <a:tabLst>
                <a:tab pos="266700" algn="l"/>
              </a:tabLst>
              <a:defRPr>
                <a:solidFill>
                  <a:schemeClr val="tx1"/>
                </a:solidFill>
                <a:latin typeface="Arial" pitchFamily="34" charset="0"/>
                <a:ea typeface="宋体" pitchFamily="2" charset="-122"/>
              </a:defRPr>
            </a:lvl3pPr>
            <a:lvl4pPr marL="1371600" fontAlgn="base">
              <a:spcBef>
                <a:spcPct val="0"/>
              </a:spcBef>
              <a:spcAft>
                <a:spcPct val="0"/>
              </a:spcAft>
              <a:tabLst>
                <a:tab pos="266700" algn="l"/>
              </a:tabLst>
              <a:defRPr>
                <a:solidFill>
                  <a:schemeClr val="tx1"/>
                </a:solidFill>
                <a:latin typeface="Arial" pitchFamily="34" charset="0"/>
                <a:ea typeface="宋体" pitchFamily="2" charset="-122"/>
              </a:defRPr>
            </a:lvl4pPr>
            <a:lvl5pPr marL="1828800" fontAlgn="base">
              <a:spcBef>
                <a:spcPct val="0"/>
              </a:spcBef>
              <a:spcAft>
                <a:spcPct val="0"/>
              </a:spcAft>
              <a:tabLst>
                <a:tab pos="266700" algn="l"/>
              </a:tabLst>
              <a:defRPr>
                <a:solidFill>
                  <a:schemeClr val="tx1"/>
                </a:solidFill>
                <a:latin typeface="Arial" pitchFamily="34" charset="0"/>
                <a:ea typeface="宋体" pitchFamily="2" charset="-122"/>
              </a:defRPr>
            </a:lvl5pPr>
            <a:lvl6pPr marL="2286000" fontAlgn="base">
              <a:spcBef>
                <a:spcPct val="0"/>
              </a:spcBef>
              <a:spcAft>
                <a:spcPct val="0"/>
              </a:spcAft>
              <a:tabLst>
                <a:tab pos="266700" algn="l"/>
              </a:tabLst>
              <a:defRPr>
                <a:solidFill>
                  <a:schemeClr val="tx1"/>
                </a:solidFill>
                <a:latin typeface="Arial" pitchFamily="34" charset="0"/>
                <a:ea typeface="宋体" pitchFamily="2" charset="-122"/>
              </a:defRPr>
            </a:lvl6pPr>
            <a:lvl7pPr marL="2743200" fontAlgn="base">
              <a:spcBef>
                <a:spcPct val="0"/>
              </a:spcBef>
              <a:spcAft>
                <a:spcPct val="0"/>
              </a:spcAft>
              <a:tabLst>
                <a:tab pos="266700" algn="l"/>
              </a:tabLst>
              <a:defRPr>
                <a:solidFill>
                  <a:schemeClr val="tx1"/>
                </a:solidFill>
                <a:latin typeface="Arial" pitchFamily="34" charset="0"/>
                <a:ea typeface="宋体" pitchFamily="2" charset="-122"/>
              </a:defRPr>
            </a:lvl7pPr>
            <a:lvl8pPr marL="3200400" fontAlgn="base">
              <a:spcBef>
                <a:spcPct val="0"/>
              </a:spcBef>
              <a:spcAft>
                <a:spcPct val="0"/>
              </a:spcAft>
              <a:tabLst>
                <a:tab pos="266700" algn="l"/>
              </a:tabLst>
              <a:defRPr>
                <a:solidFill>
                  <a:schemeClr val="tx1"/>
                </a:solidFill>
                <a:latin typeface="Arial" pitchFamily="34" charset="0"/>
                <a:ea typeface="宋体" pitchFamily="2" charset="-122"/>
              </a:defRPr>
            </a:lvl8pPr>
            <a:lvl9pPr marL="3657600" fontAlgn="base">
              <a:spcBef>
                <a:spcPct val="0"/>
              </a:spcBef>
              <a:spcAft>
                <a:spcPct val="0"/>
              </a:spcAft>
              <a:tabLst>
                <a:tab pos="266700" algn="l"/>
              </a:tabLst>
              <a:defRPr>
                <a:solidFill>
                  <a:schemeClr val="tx1"/>
                </a:solidFill>
                <a:latin typeface="Arial" pitchFamily="34" charset="0"/>
                <a:ea typeface="宋体" pitchFamily="2" charset="-122"/>
              </a:defRPr>
            </a:lvl9pPr>
          </a:lstStyle>
          <a:p>
            <a:pPr lvl="0" indent="0" defTabSz="914400">
              <a:lnSpc>
                <a:spcPct val="150000"/>
              </a:lnSpc>
            </a:pPr>
            <a:r>
              <a:rPr lang="zh-CN" altLang="en-US" sz="28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a:t>
            </a: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2:</a:t>
            </a:r>
            <a:r>
              <a:rPr kumimoji="0" lang="zh-CN"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镁铝合金</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5.1 g</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溶于</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300 mL 2 </a:t>
            </a:r>
            <a:r>
              <a:rPr kumimoji="0" lang="en-US" altLang="zh-CN" sz="2800" i="0" u="none" strike="noStrike" cap="none" normalizeH="0" baseline="0" dirty="0" err="1"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mol</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的盐酸，在标准状况下放出气体的体积为</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5.6 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。向反应后的溶液中加入足量氨水，产生沉淀的质量为（   ）</a:t>
            </a:r>
          </a:p>
          <a:p>
            <a:pPr marR="0" lvl="0" indent="0" algn="l" defTabSz="914400" rtl="0" eaLnBrk="0" fontAlgn="base" latinLnBrk="0" hangingPunct="0">
              <a:lnSpc>
                <a:spcPct val="150000"/>
              </a:lnSpc>
              <a:spcBef>
                <a:spcPct val="0"/>
              </a:spcBef>
              <a:spcAft>
                <a:spcPct val="0"/>
              </a:spcAft>
              <a:buClrTx/>
              <a:buSzTx/>
              <a:tabLst>
                <a:tab pos="266700" algn="l"/>
              </a:tabLst>
            </a:pPr>
            <a:r>
              <a:rPr lang="zh-CN" altLang="en-US" sz="2800" dirty="0">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A.5.1 g               B.10.2 g          C</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13.6 g        D.15.3 g</a:t>
            </a:r>
          </a:p>
        </p:txBody>
      </p:sp>
    </p:spTree>
    <p:extLst>
      <p:ext uri="{BB962C8B-B14F-4D97-AF65-F5344CB8AC3E}">
        <p14:creationId xmlns:p14="http://schemas.microsoft.com/office/powerpoint/2010/main" val="77137954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1"/>
          <p:cNvSpPr txBox="1"/>
          <p:nvPr/>
        </p:nvSpPr>
        <p:spPr>
          <a:xfrm>
            <a:off x="1386225" y="2768075"/>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119686108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6"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 name="矩形 2"/>
          <p:cNvSpPr/>
          <p:nvPr/>
        </p:nvSpPr>
        <p:spPr>
          <a:xfrm>
            <a:off x="303572" y="621482"/>
            <a:ext cx="11706450" cy="1955407"/>
          </a:xfrm>
          <a:prstGeom prst="rect">
            <a:avLst/>
          </a:prstGeom>
        </p:spPr>
        <p:txBody>
          <a:bodyPr>
            <a:spAutoFit/>
          </a:bodyPr>
          <a:lstStyle/>
          <a:p>
            <a:pPr algn="just">
              <a:lnSpc>
                <a:spcPct val="15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一</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氧化还原反应方程式的配平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天津理综，</a:t>
            </a:r>
            <a:r>
              <a:rPr lang="en-US" altLang="zh-CN" sz="2800" kern="100" dirty="0">
                <a:latin typeface="IPAPANNEW"/>
                <a:ea typeface="华文细黑"/>
                <a:cs typeface="Times New Roman"/>
              </a:rPr>
              <a:t>10(2)</a:t>
            </a:r>
            <a:r>
              <a:rPr lang="zh-CN" altLang="zh-CN" sz="2800" kern="100" dirty="0">
                <a:latin typeface="宋体"/>
                <a:ea typeface="华文细黑"/>
                <a:cs typeface="宋体"/>
              </a:rPr>
              <a:t>②</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完成</a:t>
            </a:r>
            <a:r>
              <a:rPr lang="en-US" altLang="zh-CN" sz="2800" kern="100" dirty="0">
                <a:latin typeface="Times New Roman"/>
                <a:ea typeface="华文细黑"/>
                <a:cs typeface="Courier New"/>
              </a:rPr>
              <a:t>NaClO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的离子方程式：</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99590922"/>
              </p:ext>
            </p:extLst>
          </p:nvPr>
        </p:nvGraphicFramePr>
        <p:xfrm>
          <a:off x="418686" y="2771562"/>
          <a:ext cx="10745788" cy="1068388"/>
        </p:xfrm>
        <a:graphic>
          <a:graphicData uri="http://schemas.openxmlformats.org/presentationml/2006/ole">
            <mc:AlternateContent xmlns:mc="http://schemas.openxmlformats.org/markup-compatibility/2006">
              <mc:Choice xmlns:v="urn:schemas-microsoft-com:vml" Requires="v">
                <p:oleObj spid="_x0000_s43234" name="文档" r:id="rId7" imgW="10745703" imgH="1067849" progId="Word.Document.12">
                  <p:embed/>
                </p:oleObj>
              </mc:Choice>
              <mc:Fallback>
                <p:oleObj name="文档" r:id="rId7" imgW="10745703" imgH="1067849" progId="Word.Document.12">
                  <p:embed/>
                  <p:pic>
                    <p:nvPicPr>
                      <p:cNvPr id="0" name=""/>
                      <p:cNvPicPr/>
                      <p:nvPr/>
                    </p:nvPicPr>
                    <p:blipFill>
                      <a:blip r:embed="rId8"/>
                      <a:stretch>
                        <a:fillRect/>
                      </a:stretch>
                    </p:blipFill>
                    <p:spPr>
                      <a:xfrm>
                        <a:off x="418686" y="2771562"/>
                        <a:ext cx="10745788" cy="1068388"/>
                      </a:xfrm>
                      <a:prstGeom prst="rect">
                        <a:avLst/>
                      </a:prstGeom>
                    </p:spPr>
                  </p:pic>
                </p:oleObj>
              </mc:Fallback>
            </mc:AlternateContent>
          </a:graphicData>
        </a:graphic>
      </p:graphicFrame>
      <p:sp>
        <p:nvSpPr>
          <p:cNvPr id="7" name="矩形 6"/>
          <p:cNvSpPr/>
          <p:nvPr/>
        </p:nvSpPr>
        <p:spPr>
          <a:xfrm>
            <a:off x="450054"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dirty="0">
              <a:solidFill>
                <a:schemeClr val="accent6">
                  <a:lumMod val="75000"/>
                </a:schemeClr>
              </a:solidFill>
            </a:endParaRPr>
          </a:p>
        </p:txBody>
      </p:sp>
      <p:sp>
        <p:nvSpPr>
          <p:cNvPr id="8" name="矩形 7"/>
          <p:cNvSpPr/>
          <p:nvPr/>
        </p:nvSpPr>
        <p:spPr>
          <a:xfrm>
            <a:off x="2088460"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0" name="矩形 9"/>
          <p:cNvSpPr/>
          <p:nvPr/>
        </p:nvSpPr>
        <p:spPr>
          <a:xfrm>
            <a:off x="359303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4" name="矩形 13"/>
          <p:cNvSpPr/>
          <p:nvPr/>
        </p:nvSpPr>
        <p:spPr>
          <a:xfrm>
            <a:off x="4447374" y="2803144"/>
            <a:ext cx="683200"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zh-CN" altLang="zh-CN" sz="2800" kern="100" baseline="30000" dirty="0">
                <a:solidFill>
                  <a:srgbClr val="E36C0A"/>
                </a:solidFill>
                <a:latin typeface="Times New Roman"/>
                <a:ea typeface="华文细黑"/>
                <a:cs typeface="Times New Roman"/>
              </a:rPr>
              <a:t>＋</a:t>
            </a:r>
            <a:endParaRPr lang="zh-CN" altLang="en-US" sz="2800" dirty="0"/>
          </a:p>
        </p:txBody>
      </p:sp>
      <p:sp>
        <p:nvSpPr>
          <p:cNvPr id="15" name="矩形 14"/>
          <p:cNvSpPr/>
          <p:nvPr/>
        </p:nvSpPr>
        <p:spPr>
          <a:xfrm>
            <a:off x="604219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17" name="矩形 16"/>
          <p:cNvSpPr/>
          <p:nvPr/>
        </p:nvSpPr>
        <p:spPr>
          <a:xfrm>
            <a:off x="7393302"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8" name="矩形 17"/>
          <p:cNvSpPr/>
          <p:nvPr/>
        </p:nvSpPr>
        <p:spPr>
          <a:xfrm>
            <a:off x="8905470"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3</a:t>
            </a:r>
            <a:endParaRPr lang="zh-CN" altLang="en-US" sz="2800" kern="100" dirty="0">
              <a:solidFill>
                <a:schemeClr val="accent6">
                  <a:lumMod val="75000"/>
                </a:schemeClr>
              </a:solidFill>
              <a:latin typeface="Times New Roman"/>
              <a:ea typeface="华文细黑"/>
            </a:endParaRPr>
          </a:p>
        </p:txBody>
      </p:sp>
      <p:sp>
        <p:nvSpPr>
          <p:cNvPr id="20" name="矩形 19"/>
          <p:cNvSpPr/>
          <p:nvPr/>
        </p:nvSpPr>
        <p:spPr>
          <a:xfrm>
            <a:off x="9552733" y="2719874"/>
            <a:ext cx="824265"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22" name="矩形 21"/>
          <p:cNvSpPr/>
          <p:nvPr/>
        </p:nvSpPr>
        <p:spPr>
          <a:xfrm>
            <a:off x="286569" y="3469701"/>
            <a:ext cx="9812557" cy="738664"/>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安徽理综，</a:t>
            </a:r>
            <a:r>
              <a:rPr lang="en-US" altLang="zh-CN" sz="2800" kern="100" dirty="0">
                <a:latin typeface="IPAPANNEW"/>
                <a:ea typeface="华文细黑"/>
                <a:cs typeface="Times New Roman"/>
              </a:rPr>
              <a:t>27(2)]</a:t>
            </a:r>
            <a:r>
              <a:rPr lang="zh-CN" altLang="zh-CN" sz="2800" kern="100" dirty="0">
                <a:latin typeface="Times New Roman"/>
                <a:ea typeface="华文细黑"/>
                <a:cs typeface="Times New Roman"/>
              </a:rPr>
              <a:t>请配平下列反应的化学方程式</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23" name="对象 22"/>
          <p:cNvGraphicFramePr>
            <a:graphicFrameLocks noChangeAspect="1"/>
          </p:cNvGraphicFramePr>
          <p:nvPr>
            <p:extLst>
              <p:ext uri="{D42A27DB-BD31-4B8C-83A1-F6EECF244321}">
                <p14:modId xmlns:p14="http://schemas.microsoft.com/office/powerpoint/2010/main" val="2870619228"/>
              </p:ext>
            </p:extLst>
          </p:nvPr>
        </p:nvGraphicFramePr>
        <p:xfrm>
          <a:off x="378443" y="4372725"/>
          <a:ext cx="10748962" cy="1066800"/>
        </p:xfrm>
        <a:graphic>
          <a:graphicData uri="http://schemas.openxmlformats.org/presentationml/2006/ole">
            <mc:AlternateContent xmlns:mc="http://schemas.openxmlformats.org/markup-compatibility/2006">
              <mc:Choice xmlns:v="urn:schemas-microsoft-com:vml" Requires="v">
                <p:oleObj spid="_x0000_s43235" name="文档" r:id="rId9" imgW="10745703" imgH="1071454" progId="Word.Document.12">
                  <p:embed/>
                </p:oleObj>
              </mc:Choice>
              <mc:Fallback>
                <p:oleObj name="文档" r:id="rId9" imgW="10745703" imgH="1071454" progId="Word.Document.12">
                  <p:embed/>
                  <p:pic>
                    <p:nvPicPr>
                      <p:cNvPr id="0" name=""/>
                      <p:cNvPicPr/>
                      <p:nvPr/>
                    </p:nvPicPr>
                    <p:blipFill>
                      <a:blip r:embed="rId10"/>
                      <a:stretch>
                        <a:fillRect/>
                      </a:stretch>
                    </p:blipFill>
                    <p:spPr>
                      <a:xfrm>
                        <a:off x="378443" y="4372725"/>
                        <a:ext cx="10748962" cy="1066800"/>
                      </a:xfrm>
                      <a:prstGeom prst="rect">
                        <a:avLst/>
                      </a:prstGeom>
                    </p:spPr>
                  </p:pic>
                </p:oleObj>
              </mc:Fallback>
            </mc:AlternateContent>
          </a:graphicData>
        </a:graphic>
      </p:graphicFrame>
      <p:sp>
        <p:nvSpPr>
          <p:cNvPr id="24" name="矩形 23"/>
          <p:cNvSpPr/>
          <p:nvPr/>
        </p:nvSpPr>
        <p:spPr>
          <a:xfrm>
            <a:off x="419574"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5" name="矩形 24"/>
          <p:cNvSpPr/>
          <p:nvPr/>
        </p:nvSpPr>
        <p:spPr>
          <a:xfrm>
            <a:off x="2235932"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6" name="矩形 25"/>
          <p:cNvSpPr/>
          <p:nvPr/>
        </p:nvSpPr>
        <p:spPr>
          <a:xfrm>
            <a:off x="3717620" y="442951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a:t>
            </a:r>
            <a:endParaRPr lang="zh-CN" altLang="en-US" sz="2800" kern="100" dirty="0">
              <a:solidFill>
                <a:schemeClr val="accent6">
                  <a:lumMod val="75000"/>
                </a:schemeClr>
              </a:solidFill>
              <a:latin typeface="Times New Roman"/>
              <a:ea typeface="华文细黑"/>
            </a:endParaRPr>
          </a:p>
        </p:txBody>
      </p:sp>
      <p:sp>
        <p:nvSpPr>
          <p:cNvPr id="27" name="矩形 26"/>
          <p:cNvSpPr/>
          <p:nvPr/>
        </p:nvSpPr>
        <p:spPr>
          <a:xfrm>
            <a:off x="4956078" y="442747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8" name="矩形 27"/>
          <p:cNvSpPr/>
          <p:nvPr/>
        </p:nvSpPr>
        <p:spPr>
          <a:xfrm>
            <a:off x="6299655"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9" name="矩形 28"/>
          <p:cNvSpPr/>
          <p:nvPr/>
        </p:nvSpPr>
        <p:spPr>
          <a:xfrm>
            <a:off x="8123005" y="4428362"/>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30" name="矩形 2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808809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linds(horizontal)">
                                      <p:cBhvr>
                                        <p:cTn id="13" dur="500"/>
                                        <p:tgtEl>
                                          <p:spTgt spid="10"/>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linds(horizontal)">
                                      <p:cBhvr>
                                        <p:cTn id="16" dur="500"/>
                                        <p:tgtEl>
                                          <p:spTgt spid="1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linds(horizontal)">
                                      <p:cBhvr>
                                        <p:cTn id="19" dur="500"/>
                                        <p:tgtEl>
                                          <p:spTgt spid="1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blinds(horizontal)">
                                      <p:cBhvr>
                                        <p:cTn id="25" dur="500"/>
                                        <p:tgtEl>
                                          <p:spTgt spid="18"/>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blinds(horizontal)">
                                      <p:cBhvr>
                                        <p:cTn id="28" dur="5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blinds(horizontal)">
                                      <p:cBhvr>
                                        <p:cTn id="33" dur="500"/>
                                        <p:tgtEl>
                                          <p:spTgt spid="29"/>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blinds(horizontal)">
                                      <p:cBhvr>
                                        <p:cTn id="36" dur="500"/>
                                        <p:tgtEl>
                                          <p:spTgt spid="24"/>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blinds(horizontal)">
                                      <p:cBhvr>
                                        <p:cTn id="39" dur="500"/>
                                        <p:tgtEl>
                                          <p:spTgt spid="25"/>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blinds(horizontal)">
                                      <p:cBhvr>
                                        <p:cTn id="42" dur="500"/>
                                        <p:tgtEl>
                                          <p:spTgt spid="26"/>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blinds(horizontal)">
                                      <p:cBhvr>
                                        <p:cTn id="45" dur="500"/>
                                        <p:tgtEl>
                                          <p:spTgt spid="27"/>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blinds(horizontal)">
                                      <p:cBhvr>
                                        <p:cTn id="4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4" grpId="0"/>
      <p:bldP spid="15" grpId="0"/>
      <p:bldP spid="17" grpId="0"/>
      <p:bldP spid="18" grpId="0"/>
      <p:bldP spid="20" grpId="0"/>
      <p:bldP spid="24" grpId="0"/>
      <p:bldP spid="25" grpId="0"/>
      <p:bldP spid="26" grpId="0"/>
      <p:bldP spid="27" grpId="0"/>
      <p:bldP spid="28" grpId="0"/>
      <p:bldP spid="2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31840" y="619108"/>
            <a:ext cx="11524006" cy="4227696"/>
          </a:xfrm>
          <a:prstGeom prst="rect">
            <a:avLst/>
          </a:prstGeom>
        </p:spPr>
        <p:txBody>
          <a:bodyPr>
            <a:spAutoFit/>
          </a:bodyPr>
          <a:lstStyle/>
          <a:p>
            <a:pPr algn="just">
              <a:lnSpc>
                <a:spcPts val="55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二</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氧化还原反应的有关计算</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江苏，</a:t>
            </a:r>
            <a:r>
              <a:rPr lang="en-US" altLang="zh-CN" sz="2800" kern="100" dirty="0">
                <a:latin typeface="IPAPANNEW"/>
                <a:ea typeface="华文细黑"/>
                <a:cs typeface="Times New Roman"/>
              </a:rPr>
              <a:t>18(1)]</a:t>
            </a: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则质量为</a:t>
            </a:r>
            <a:r>
              <a:rPr lang="en-US" altLang="zh-CN" sz="2800" kern="100" dirty="0">
                <a:latin typeface="Times New Roman"/>
                <a:ea typeface="华文细黑"/>
                <a:cs typeface="Courier New"/>
              </a:rPr>
              <a:t>17.40 g</a:t>
            </a:r>
            <a:r>
              <a:rPr lang="zh-CN" altLang="zh-CN" sz="2800" kern="100" dirty="0">
                <a:latin typeface="Times New Roman"/>
                <a:ea typeface="华文细黑"/>
                <a:cs typeface="Times New Roman"/>
              </a:rPr>
              <a:t>纯净</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最多能氧化</a:t>
            </a:r>
            <a:r>
              <a:rPr lang="en-US" altLang="zh-CN" sz="2800" kern="100" dirty="0">
                <a:latin typeface="Times New Roman"/>
                <a:ea typeface="华文细黑"/>
                <a:cs typeface="Courier New"/>
              </a:rPr>
              <a:t>________L(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全国卷</a:t>
            </a:r>
            <a:r>
              <a:rPr lang="zh-CN" altLang="zh-CN" sz="2800" kern="100" dirty="0">
                <a:latin typeface="宋体"/>
                <a:ea typeface="华文细黑"/>
                <a:cs typeface="宋体"/>
              </a:rPr>
              <a:t>Ⅱ</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28(1)]</a:t>
            </a:r>
            <a:r>
              <a:rPr lang="zh-CN" altLang="zh-CN" sz="2800" kern="100" dirty="0">
                <a:latin typeface="Times New Roman"/>
                <a:ea typeface="华文细黑"/>
                <a:cs typeface="Times New Roman"/>
              </a:rPr>
              <a:t>工业上可用</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存在下制得</a:t>
            </a:r>
            <a:r>
              <a:rPr lang="en-US" altLang="zh-CN" sz="2800" kern="100" dirty="0">
                <a:latin typeface="Times New Roman"/>
                <a:ea typeface="华文细黑"/>
                <a:cs typeface="Courier New"/>
              </a:rPr>
              <a:t>ClO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，该反应氧化剂与还原剂物质的量之比为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6506046" y="2904200"/>
            <a:ext cx="813043"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4.48</a:t>
            </a:r>
            <a:endParaRPr lang="zh-CN" altLang="en-US" sz="2800" kern="100" dirty="0">
              <a:solidFill>
                <a:schemeClr val="accent6">
                  <a:lumMod val="75000"/>
                </a:schemeClr>
              </a:solidFill>
              <a:latin typeface="Times New Roman"/>
              <a:ea typeface="华文细黑"/>
            </a:endParaRPr>
          </a:p>
        </p:txBody>
      </p:sp>
      <p:sp>
        <p:nvSpPr>
          <p:cNvPr id="3" name="矩形 2"/>
          <p:cNvSpPr/>
          <p:nvPr/>
        </p:nvSpPr>
        <p:spPr>
          <a:xfrm>
            <a:off x="7782758" y="4261036"/>
            <a:ext cx="902811"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2∶1</a:t>
            </a:r>
            <a:endParaRPr lang="zh-CN" altLang="zh-CN" sz="2800" kern="100" dirty="0">
              <a:solidFill>
                <a:schemeClr val="accent6">
                  <a:lumMod val="75000"/>
                </a:schemeClr>
              </a:solidFill>
              <a:latin typeface="Times New Roman"/>
              <a:ea typeface="华文细黑"/>
            </a:endParaRPr>
          </a:p>
        </p:txBody>
      </p:sp>
      <p:sp>
        <p:nvSpPr>
          <p:cNvPr id="15"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6"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26632400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2"/>
                                        </p:tgtEl>
                                      </p:cBhvr>
                                    </p:animEffect>
                                    <p:set>
                                      <p:cBhvr>
                                        <p:cTn id="17" dur="1" fill="hold">
                                          <p:stCondLst>
                                            <p:cond delay="499"/>
                                          </p:stCondLst>
                                        </p:cTn>
                                        <p:tgtEl>
                                          <p:spTgt spid="2"/>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20"/>
                  </p:tgtEl>
                </p:cond>
              </p:nextCondLst>
            </p:seq>
          </p:childTnLst>
        </p:cTn>
      </p:par>
    </p:tnLst>
    <p:bldLst>
      <p:bldP spid="2" grpId="0"/>
      <p:bldP spid="2" grpId="1"/>
      <p:bldP spid="3" grpId="0"/>
      <p:bldP spid="3"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14284" y="261999"/>
            <a:ext cx="11053910" cy="5765634"/>
          </a:xfrm>
          <a:prstGeom prst="rect">
            <a:avLst/>
          </a:prstGeom>
        </p:spPr>
        <p:txBody>
          <a:bodyPr lIns="121876" tIns="60937" rIns="121876" bIns="60937">
            <a:spAutoFit/>
          </a:bodyPr>
          <a:lstStyle/>
          <a:p>
            <a:pPr algn="just" defTabSz="1219062">
              <a:lnSpc>
                <a:spcPts val="5500"/>
              </a:lnSpc>
              <a:defRPr/>
            </a:pPr>
            <a:r>
              <a:rPr lang="en-US" altLang="zh-CN" sz="2900" kern="100" dirty="0">
                <a:solidFill>
                  <a:prstClr val="black"/>
                </a:solidFill>
                <a:latin typeface="Times New Roman"/>
                <a:ea typeface="华文细黑"/>
                <a:cs typeface="Courier New"/>
              </a:rPr>
              <a:t>(3)1 </a:t>
            </a:r>
            <a:r>
              <a:rPr lang="en-US" altLang="zh-CN" sz="2900" kern="100" dirty="0" err="1">
                <a:solidFill>
                  <a:prstClr val="black"/>
                </a:solidFill>
                <a:latin typeface="Times New Roman"/>
                <a:ea typeface="华文细黑"/>
                <a:cs typeface="Courier New"/>
              </a:rPr>
              <a:t>mol</a:t>
            </a:r>
            <a:r>
              <a:rPr lang="en-US" altLang="zh-CN" sz="2900" kern="100" dirty="0">
                <a:solidFill>
                  <a:prstClr val="black"/>
                </a:solidFill>
                <a:latin typeface="Times New Roman"/>
                <a:ea typeface="华文细黑"/>
                <a:cs typeface="Courier New"/>
              </a:rPr>
              <a:t> KClO</a:t>
            </a:r>
            <a:r>
              <a:rPr lang="en-US" altLang="zh-CN" sz="2900" kern="100" baseline="-25000" dirty="0">
                <a:solidFill>
                  <a:prstClr val="black"/>
                </a:solidFill>
                <a:latin typeface="Times New Roman"/>
                <a:ea typeface="华文细黑"/>
                <a:cs typeface="Courier New"/>
              </a:rPr>
              <a:t>3</a:t>
            </a:r>
            <a:r>
              <a:rPr lang="zh-CN" altLang="zh-CN" sz="2900" kern="100" dirty="0">
                <a:solidFill>
                  <a:prstClr val="black"/>
                </a:solidFill>
                <a:latin typeface="Times New Roman"/>
                <a:ea typeface="华文细黑"/>
                <a:cs typeface="Times New Roman"/>
              </a:rPr>
              <a:t>与足量的浓盐酸完全反应，转移电子数为</a:t>
            </a:r>
            <a:r>
              <a:rPr lang="en-US" altLang="zh-CN" sz="2900" kern="100" dirty="0">
                <a:solidFill>
                  <a:prstClr val="black"/>
                </a:solidFill>
                <a:latin typeface="Times New Roman"/>
                <a:ea typeface="华文细黑"/>
                <a:cs typeface="Courier New"/>
              </a:rPr>
              <a:t>6</a:t>
            </a:r>
            <a:r>
              <a:rPr lang="en-US" altLang="zh-CN" sz="2900" i="1" kern="100" dirty="0">
                <a:solidFill>
                  <a:prstClr val="black"/>
                </a:solidFill>
                <a:latin typeface="Times New Roman"/>
                <a:ea typeface="华文细黑"/>
                <a:cs typeface="Courier New"/>
              </a:rPr>
              <a:t>N</a:t>
            </a:r>
            <a:r>
              <a:rPr lang="en-US" altLang="zh-CN" sz="2900" kern="100" baseline="-25000" dirty="0">
                <a:solidFill>
                  <a:prstClr val="black"/>
                </a:solidFill>
                <a:latin typeface="Times New Roman"/>
                <a:ea typeface="华文细黑"/>
                <a:cs typeface="Courier New"/>
              </a:rPr>
              <a:t>A</a:t>
            </a:r>
            <a:r>
              <a:rPr lang="en-US" altLang="zh-CN" sz="2900" kern="100" dirty="0">
                <a:solidFill>
                  <a:prstClr val="black"/>
                </a:solidFill>
                <a:latin typeface="Times New Roman"/>
                <a:ea typeface="华文细黑"/>
                <a:cs typeface="Courier New"/>
              </a:rPr>
              <a:t>(</a:t>
            </a:r>
            <a:r>
              <a:rPr lang="zh-CN" altLang="zh-CN" sz="2900" kern="100" dirty="0">
                <a:solidFill>
                  <a:prstClr val="black"/>
                </a:solidFill>
                <a:latin typeface="Times New Roman"/>
                <a:ea typeface="华文细黑"/>
                <a:cs typeface="Times New Roman"/>
              </a:rPr>
              <a:t>　　</a:t>
            </a:r>
            <a:r>
              <a:rPr lang="en-US" altLang="zh-CN" sz="2900" kern="100" dirty="0">
                <a:solidFill>
                  <a:prstClr val="black"/>
                </a:solidFill>
                <a:latin typeface="Times New Roman"/>
                <a:ea typeface="华文细黑"/>
                <a:cs typeface="Courier New"/>
              </a:rPr>
              <a:t>)</a:t>
            </a:r>
            <a:endParaRPr lang="zh-CN" altLang="zh-CN" sz="1100" kern="100" dirty="0">
              <a:solidFill>
                <a:prstClr val="black"/>
              </a:solidFill>
              <a:latin typeface="宋体"/>
              <a:cs typeface="Courier New"/>
            </a:endParaRPr>
          </a:p>
          <a:p>
            <a:pPr algn="just" defTabSz="1219062">
              <a:lnSpc>
                <a:spcPts val="5500"/>
              </a:lnSpc>
              <a:defRPr/>
            </a:pPr>
            <a:r>
              <a:rPr lang="zh-CN" altLang="zh-CN" sz="2900" kern="100" dirty="0">
                <a:solidFill>
                  <a:srgbClr val="0000FF"/>
                </a:solidFill>
                <a:latin typeface="Times New Roman"/>
                <a:cs typeface="Times New Roman"/>
              </a:rPr>
              <a:t>解析　</a:t>
            </a:r>
            <a:endParaRPr lang="en-US" altLang="zh-CN" sz="2900" kern="100" dirty="0">
              <a:solidFill>
                <a:srgbClr val="0000FF"/>
              </a:solidFill>
              <a:latin typeface="Times New Roman"/>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r>
              <a:rPr lang="zh-CN" altLang="zh-CN" sz="2900" kern="100" dirty="0">
                <a:solidFill>
                  <a:srgbClr val="FF0000"/>
                </a:solidFill>
                <a:latin typeface="Times New Roman"/>
                <a:ea typeface="华文细黑"/>
                <a:cs typeface="Times New Roman"/>
              </a:rPr>
              <a:t>所以转移电子数应为</a:t>
            </a:r>
            <a:r>
              <a:rPr lang="en-US" altLang="zh-CN" sz="2900" kern="100" dirty="0">
                <a:solidFill>
                  <a:srgbClr val="FF0000"/>
                </a:solidFill>
                <a:latin typeface="Times New Roman"/>
                <a:ea typeface="华文细黑"/>
                <a:cs typeface="Courier New"/>
              </a:rPr>
              <a:t>5</a:t>
            </a:r>
            <a:r>
              <a:rPr lang="en-US" altLang="zh-CN" sz="2900" i="1" kern="100" dirty="0">
                <a:solidFill>
                  <a:srgbClr val="FF0000"/>
                </a:solidFill>
                <a:latin typeface="Times New Roman"/>
                <a:ea typeface="华文细黑"/>
                <a:cs typeface="Courier New"/>
              </a:rPr>
              <a:t>N</a:t>
            </a:r>
            <a:r>
              <a:rPr lang="en-US" altLang="zh-CN" sz="2900" kern="100" baseline="-25000" dirty="0">
                <a:solidFill>
                  <a:srgbClr val="FF0000"/>
                </a:solidFill>
                <a:latin typeface="Times New Roman"/>
                <a:ea typeface="华文细黑"/>
                <a:cs typeface="Courier New"/>
              </a:rPr>
              <a:t>A</a:t>
            </a:r>
            <a:r>
              <a:rPr lang="zh-CN" altLang="zh-CN" sz="2900" kern="100" dirty="0">
                <a:solidFill>
                  <a:srgbClr val="FF0000"/>
                </a:solidFill>
                <a:latin typeface="Times New Roman"/>
                <a:ea typeface="华文细黑"/>
                <a:cs typeface="Times New Roman"/>
              </a:rPr>
              <a:t>。</a:t>
            </a:r>
            <a:endParaRPr lang="zh-CN" altLang="zh-CN" sz="1100" kern="100" dirty="0">
              <a:solidFill>
                <a:srgbClr val="FF0000"/>
              </a:solidFill>
              <a:latin typeface="宋体"/>
              <a:cs typeface="Courier New"/>
            </a:endParaRPr>
          </a:p>
        </p:txBody>
      </p:sp>
      <p:sp>
        <p:nvSpPr>
          <p:cNvPr id="2" name="矩形 1"/>
          <p:cNvSpPr/>
          <p:nvPr/>
        </p:nvSpPr>
        <p:spPr>
          <a:xfrm>
            <a:off x="10343678" y="235206"/>
            <a:ext cx="697593" cy="707868"/>
          </a:xfrm>
          <a:prstGeom prst="rect">
            <a:avLst/>
          </a:prstGeom>
        </p:spPr>
        <p:txBody>
          <a:bodyPr wrap="none" lIns="91423" tIns="45711" rIns="91423" bIns="45711">
            <a:spAutoFit/>
          </a:bodyPr>
          <a:lstStyle/>
          <a:p>
            <a:pPr defTabSz="1219062">
              <a:defRPr/>
            </a:pPr>
            <a:r>
              <a:rPr lang="en-US" altLang="zh-CN" sz="4000" kern="100" dirty="0">
                <a:solidFill>
                  <a:srgbClr val="FF0000"/>
                </a:solidFill>
                <a:latin typeface="宋体"/>
                <a:ea typeface="华文细黑"/>
                <a:cs typeface="Times New Roman"/>
              </a:rPr>
              <a:t>×</a:t>
            </a:r>
            <a:endParaRPr lang="zh-CN" altLang="en-US" sz="4000" kern="100" dirty="0">
              <a:solidFill>
                <a:srgbClr val="FF0000"/>
              </a:solidFill>
              <a:latin typeface="宋体"/>
              <a:ea typeface="华文细黑"/>
              <a:cs typeface="Times New Roman"/>
            </a:endParaRPr>
          </a:p>
        </p:txBody>
      </p:sp>
      <p:pic>
        <p:nvPicPr>
          <p:cNvPr id="788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2528" y="1557699"/>
            <a:ext cx="7570330" cy="1822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88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1732" y="3380571"/>
            <a:ext cx="7381972" cy="1837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p:cNvSpPr/>
          <p:nvPr/>
        </p:nvSpPr>
        <p:spPr>
          <a:xfrm>
            <a:off x="1" y="6664281"/>
            <a:ext cx="12194646" cy="193720"/>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lIns="91423" tIns="45711" rIns="91423" bIns="45711" anchor="ctr"/>
          <a:lstStyle/>
          <a:p>
            <a:pPr algn="ctr" defTabSz="1219062">
              <a:lnSpc>
                <a:spcPct val="150000"/>
              </a:lnSpc>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4228574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blinds(horizontal)">
                                      <p:cBhvr>
                                        <p:cTn id="12" dur="500"/>
                                        <p:tgtEl>
                                          <p:spTgt spid="5">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78850"/>
                                        </p:tgtEl>
                                        <p:attrNameLst>
                                          <p:attrName>style.visibility</p:attrName>
                                        </p:attrNameLst>
                                      </p:cBhvr>
                                      <p:to>
                                        <p:strVal val="visible"/>
                                      </p:to>
                                    </p:set>
                                    <p:animEffect transition="in" filter="blinds(horizontal)">
                                      <p:cBhvr>
                                        <p:cTn id="15" dur="500"/>
                                        <p:tgtEl>
                                          <p:spTgt spid="78850"/>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nodeType="clickEffect">
                                  <p:stCondLst>
                                    <p:cond delay="0"/>
                                  </p:stCondLst>
                                  <p:childTnLst>
                                    <p:set>
                                      <p:cBhvr>
                                        <p:cTn id="19" dur="1" fill="hold">
                                          <p:stCondLst>
                                            <p:cond delay="0"/>
                                          </p:stCondLst>
                                        </p:cTn>
                                        <p:tgtEl>
                                          <p:spTgt spid="78851"/>
                                        </p:tgtEl>
                                        <p:attrNameLst>
                                          <p:attrName>style.visibility</p:attrName>
                                        </p:attrNameLst>
                                      </p:cBhvr>
                                      <p:to>
                                        <p:strVal val="visible"/>
                                      </p:to>
                                    </p:set>
                                    <p:animEffect transition="in" filter="blinds(horizontal)">
                                      <p:cBhvr>
                                        <p:cTn id="20" dur="500"/>
                                        <p:tgtEl>
                                          <p:spTgt spid="78851"/>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animEffect transition="in" filter="blinds(horizontal)">
                                      <p:cBhvr>
                                        <p:cTn id="25"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1608639965"/>
              </p:ext>
            </p:extLst>
          </p:nvPr>
        </p:nvGraphicFramePr>
        <p:xfrm>
          <a:off x="383683" y="874789"/>
          <a:ext cx="11420475" cy="2997200"/>
        </p:xfrm>
        <a:graphic>
          <a:graphicData uri="http://schemas.openxmlformats.org/presentationml/2006/ole">
            <mc:AlternateContent xmlns:mc="http://schemas.openxmlformats.org/markup-compatibility/2006">
              <mc:Choice xmlns:v="urn:schemas-microsoft-com:vml" Requires="v">
                <p:oleObj spid="_x0000_s17833" name="文档" r:id="rId3" imgW="11418231" imgH="3001297" progId="Word.Document.12">
                  <p:embed/>
                </p:oleObj>
              </mc:Choice>
              <mc:Fallback>
                <p:oleObj name="文档" r:id="rId3" imgW="11418231" imgH="3001297" progId="Word.Document.12">
                  <p:embed/>
                  <p:pic>
                    <p:nvPicPr>
                      <p:cNvPr id="0" name=""/>
                      <p:cNvPicPr/>
                      <p:nvPr/>
                    </p:nvPicPr>
                    <p:blipFill>
                      <a:blip r:embed="rId4"/>
                      <a:stretch>
                        <a:fillRect/>
                      </a:stretch>
                    </p:blipFill>
                    <p:spPr>
                      <a:xfrm>
                        <a:off x="383683" y="874789"/>
                        <a:ext cx="11420475" cy="2997200"/>
                      </a:xfrm>
                      <a:prstGeom prst="rect">
                        <a:avLst/>
                      </a:prstGeom>
                    </p:spPr>
                  </p:pic>
                </p:oleObj>
              </mc:Fallback>
            </mc:AlternateContent>
          </a:graphicData>
        </a:graphic>
      </p:graphicFrame>
      <p:sp>
        <p:nvSpPr>
          <p:cNvPr id="4" name="矩形 3"/>
          <p:cNvSpPr/>
          <p:nvPr/>
        </p:nvSpPr>
        <p:spPr>
          <a:xfrm>
            <a:off x="262558" y="3775429"/>
            <a:ext cx="10793813" cy="738664"/>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根据反应前后电荷守恒，可得：</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958234138"/>
              </p:ext>
            </p:extLst>
          </p:nvPr>
        </p:nvGraphicFramePr>
        <p:xfrm>
          <a:off x="381773" y="4744667"/>
          <a:ext cx="7173913" cy="882650"/>
        </p:xfrm>
        <a:graphic>
          <a:graphicData uri="http://schemas.openxmlformats.org/presentationml/2006/ole">
            <mc:AlternateContent xmlns:mc="http://schemas.openxmlformats.org/markup-compatibility/2006">
              <mc:Choice xmlns:v="urn:schemas-microsoft-com:vml" Requires="v">
                <p:oleObj spid="_x0000_s17834" name="文档" r:id="rId5" imgW="7174338" imgH="883417" progId="Word.Document.12">
                  <p:embed/>
                </p:oleObj>
              </mc:Choice>
              <mc:Fallback>
                <p:oleObj name="文档" r:id="rId5" imgW="7174338" imgH="883417" progId="Word.Document.12">
                  <p:embed/>
                  <p:pic>
                    <p:nvPicPr>
                      <p:cNvPr id="0" name=""/>
                      <p:cNvPicPr/>
                      <p:nvPr/>
                    </p:nvPicPr>
                    <p:blipFill>
                      <a:blip r:embed="rId6"/>
                      <a:stretch>
                        <a:fillRect/>
                      </a:stretch>
                    </p:blipFill>
                    <p:spPr>
                      <a:xfrm>
                        <a:off x="381773" y="4744667"/>
                        <a:ext cx="7173913" cy="882650"/>
                      </a:xfrm>
                      <a:prstGeom prst="rect">
                        <a:avLst/>
                      </a:prstGeom>
                    </p:spPr>
                  </p:pic>
                </p:oleObj>
              </mc:Fallback>
            </mc:AlternateContent>
          </a:graphicData>
        </a:graphic>
      </p:graphicFrame>
      <p:sp>
        <p:nvSpPr>
          <p:cNvPr id="9" name="矩形 8"/>
          <p:cNvSpPr/>
          <p:nvPr/>
        </p:nvSpPr>
        <p:spPr>
          <a:xfrm>
            <a:off x="961430" y="2242941"/>
            <a:ext cx="444352" cy="661207"/>
          </a:xfrm>
          <a:prstGeom prst="rect">
            <a:avLst/>
          </a:prstGeom>
        </p:spPr>
        <p:txBody>
          <a:bodyPr wrap="none">
            <a:spAutoFit/>
          </a:bodyPr>
          <a:lstStyle/>
          <a:p>
            <a:pPr>
              <a:lnSpc>
                <a:spcPct val="150000"/>
              </a:lnSpc>
              <a:spcAft>
                <a:spcPts val="0"/>
              </a:spcAft>
            </a:pPr>
            <a:r>
              <a:rPr lang="en-US" altLang="zh-CN" sz="2800" b="1" kern="100" dirty="0">
                <a:solidFill>
                  <a:schemeClr val="accent6">
                    <a:lumMod val="75000"/>
                  </a:schemeClr>
                </a:solidFill>
                <a:latin typeface="Times New Roman"/>
                <a:ea typeface="华文细黑"/>
              </a:rPr>
              <a:t>D</a:t>
            </a:r>
            <a:endParaRPr lang="zh-CN" altLang="zh-CN" sz="2800" b="1" kern="100" dirty="0">
              <a:solidFill>
                <a:schemeClr val="accent6">
                  <a:lumMod val="75000"/>
                </a:schemeClr>
              </a:solidFill>
              <a:latin typeface="Times New Roman"/>
              <a:ea typeface="华文细黑"/>
            </a:endParaRPr>
          </a:p>
        </p:txBody>
      </p:sp>
      <p:sp>
        <p:nvSpPr>
          <p:cNvPr id="11" name="Rectangle 21">
            <a:hlinkClick r:id="rId7"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8"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9"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0"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80763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5"/>
                                        </p:tgtEl>
                                      </p:cBhvr>
                                    </p:animEffect>
                                    <p:set>
                                      <p:cBhvr>
                                        <p:cTn id="25" dur="1" fill="hold">
                                          <p:stCondLst>
                                            <p:cond delay="499"/>
                                          </p:stCondLst>
                                        </p:cTn>
                                        <p:tgtEl>
                                          <p:spTgt spid="5"/>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4" grpId="0"/>
      <p:bldP spid="4" grpId="1"/>
      <p:bldP spid="9" grpId="0"/>
      <p:bldP spid="9" grpId="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04362" y="609907"/>
            <a:ext cx="11755638" cy="1711751"/>
          </a:xfrm>
          <a:prstGeom prst="rect">
            <a:avLst/>
          </a:prstGeom>
        </p:spPr>
        <p:txBody>
          <a:bodyPr>
            <a:spAutoFit/>
          </a:bodyPr>
          <a:lstStyle/>
          <a:p>
            <a:pPr algn="just">
              <a:lnSpc>
                <a:spcPct val="13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三</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氧化还原反应的综合应用</a:t>
            </a:r>
            <a:endParaRPr lang="zh-CN" altLang="zh-CN" sz="2800" kern="100" dirty="0">
              <a:latin typeface="宋体"/>
              <a:cs typeface="Courier New"/>
            </a:endParaRPr>
          </a:p>
          <a:p>
            <a:pPr algn="just">
              <a:lnSpc>
                <a:spcPct val="130000"/>
              </a:lnSpc>
              <a:spcAft>
                <a:spcPts val="0"/>
              </a:spcAft>
            </a:pPr>
            <a:r>
              <a:rPr lang="en-US" altLang="zh-CN" sz="2800" kern="100" dirty="0">
                <a:latin typeface="Times New Roman"/>
                <a:ea typeface="华文细黑"/>
                <a:cs typeface="Courier New"/>
              </a:rPr>
              <a:t>3.</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29(2)]</a:t>
            </a:r>
            <a:r>
              <a:rPr lang="zh-CN" altLang="zh-CN" sz="2800" kern="100" dirty="0">
                <a:latin typeface="Times New Roman"/>
                <a:ea typeface="华文细黑"/>
                <a:cs typeface="Times New Roman"/>
              </a:rPr>
              <a:t>利用钴渣</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含</a:t>
            </a:r>
            <a:r>
              <a:rPr lang="en-US" altLang="zh-CN" sz="2800" kern="100" dirty="0">
                <a:latin typeface="IPAPANNEW"/>
                <a:ea typeface="华文细黑"/>
                <a:cs typeface="Times New Roman"/>
              </a:rPr>
              <a:t>Co(OH)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Fe(OH)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等</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制备钴氧化物的工艺流程如下：</a:t>
            </a:r>
            <a:endParaRPr lang="zh-CN" altLang="zh-CN" sz="2800" kern="100" dirty="0">
              <a:effectLst/>
              <a:latin typeface="宋体"/>
              <a:cs typeface="Courier New"/>
            </a:endParaRPr>
          </a:p>
        </p:txBody>
      </p:sp>
      <p:pic>
        <p:nvPicPr>
          <p:cNvPr id="18434" name="Picture 2" descr="\\李笑影\e\人教版化学\HX58.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0830" y="1833436"/>
            <a:ext cx="8934347" cy="231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190550" y="4071273"/>
            <a:ext cx="11755638" cy="2272673"/>
          </a:xfrm>
          <a:prstGeom prst="rect">
            <a:avLst/>
          </a:prstGeom>
        </p:spPr>
        <p:txBody>
          <a:bodyPr>
            <a:spAutoFit/>
          </a:bodyPr>
          <a:lstStyle/>
          <a:p>
            <a:pPr algn="just">
              <a:lnSpc>
                <a:spcPct val="130000"/>
              </a:lnSpc>
              <a:spcAft>
                <a:spcPts val="0"/>
              </a:spcAft>
            </a:pPr>
            <a:r>
              <a:rPr lang="en-US" altLang="zh-CN" sz="2800" kern="100" dirty="0">
                <a:latin typeface="Times New Roman"/>
                <a:ea typeface="华文细黑"/>
                <a:cs typeface="Courier New"/>
              </a:rPr>
              <a:t>Co(OH)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溶解还原反应的离子方程式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a:t>
            </a:r>
            <a:r>
              <a:rPr lang="zh-CN" altLang="zh-CN" sz="2800" kern="100" dirty="0">
                <a:latin typeface="Times New Roman"/>
                <a:ea typeface="华文细黑"/>
                <a:cs typeface="Times New Roman"/>
              </a:rPr>
              <a:t>。铁渣中铁元素的化合价为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。在空气中煅烧</a:t>
            </a:r>
            <a:r>
              <a:rPr lang="en-US" altLang="zh-CN" sz="2800" kern="100" dirty="0">
                <a:latin typeface="Times New Roman"/>
                <a:ea typeface="华文细黑"/>
                <a:cs typeface="Courier New"/>
              </a:rPr>
              <a:t>CoC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生成钴氧化物和</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，测得充分煅烧后固体质量为</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的体积为</a:t>
            </a:r>
            <a:r>
              <a:rPr lang="en-US" altLang="zh-CN" sz="2800" kern="100" dirty="0">
                <a:latin typeface="Times New Roman"/>
                <a:ea typeface="华文细黑"/>
                <a:cs typeface="Courier New"/>
              </a:rPr>
              <a:t>1.344 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，则钴氧化物的化学式为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a:hlinkClick r:id="rId7"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55200343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815316931"/>
              </p:ext>
            </p:extLst>
          </p:nvPr>
        </p:nvGraphicFramePr>
        <p:xfrm>
          <a:off x="291052" y="1054418"/>
          <a:ext cx="11623675" cy="1800225"/>
        </p:xfrm>
        <a:graphic>
          <a:graphicData uri="http://schemas.openxmlformats.org/presentationml/2006/ole">
            <mc:AlternateContent xmlns:mc="http://schemas.openxmlformats.org/markup-compatibility/2006">
              <mc:Choice xmlns:v="urn:schemas-microsoft-com:vml" Requires="v">
                <p:oleObj spid="_x0000_s19880" name="文档" r:id="rId3" imgW="11624056" imgH="1800418" progId="Word.Document.12">
                  <p:embed/>
                </p:oleObj>
              </mc:Choice>
              <mc:Fallback>
                <p:oleObj name="文档" r:id="rId3" imgW="11624056" imgH="1800418" progId="Word.Document.12">
                  <p:embed/>
                  <p:pic>
                    <p:nvPicPr>
                      <p:cNvPr id="0" name=""/>
                      <p:cNvPicPr/>
                      <p:nvPr/>
                    </p:nvPicPr>
                    <p:blipFill>
                      <a:blip r:embed="rId4"/>
                      <a:stretch>
                        <a:fillRect/>
                      </a:stretch>
                    </p:blipFill>
                    <p:spPr>
                      <a:xfrm>
                        <a:off x="291052" y="1054418"/>
                        <a:ext cx="11623675" cy="1800225"/>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2987686725"/>
              </p:ext>
            </p:extLst>
          </p:nvPr>
        </p:nvGraphicFramePr>
        <p:xfrm>
          <a:off x="274638" y="2327275"/>
          <a:ext cx="11622087" cy="1919288"/>
        </p:xfrm>
        <a:graphic>
          <a:graphicData uri="http://schemas.openxmlformats.org/presentationml/2006/ole">
            <mc:AlternateContent xmlns:mc="http://schemas.openxmlformats.org/markup-compatibility/2006">
              <mc:Choice xmlns:v="urn:schemas-microsoft-com:vml" Requires="v">
                <p:oleObj spid="_x0000_s19881" name="文档" r:id="rId5" imgW="11624056" imgH="1955439" progId="Word.Document.12">
                  <p:embed/>
                </p:oleObj>
              </mc:Choice>
              <mc:Fallback>
                <p:oleObj name="文档" r:id="rId5" imgW="11624056" imgH="1955439" progId="Word.Document.12">
                  <p:embed/>
                  <p:pic>
                    <p:nvPicPr>
                      <p:cNvPr id="0" name=""/>
                      <p:cNvPicPr/>
                      <p:nvPr/>
                    </p:nvPicPr>
                    <p:blipFill>
                      <a:blip r:embed="rId6"/>
                      <a:stretch>
                        <a:fillRect/>
                      </a:stretch>
                    </p:blipFill>
                    <p:spPr>
                      <a:xfrm>
                        <a:off x="274638" y="2327275"/>
                        <a:ext cx="11622087" cy="1919288"/>
                      </a:xfrm>
                      <a:prstGeom prst="rect">
                        <a:avLst/>
                      </a:prstGeom>
                    </p:spPr>
                  </p:pic>
                </p:oleObj>
              </mc:Fallback>
            </mc:AlternateContent>
          </a:graphicData>
        </a:graphic>
      </p:graphicFrame>
      <p:sp>
        <p:nvSpPr>
          <p:cNvPr id="5" name="矩形 4"/>
          <p:cNvSpPr/>
          <p:nvPr/>
        </p:nvSpPr>
        <p:spPr>
          <a:xfrm>
            <a:off x="190550" y="4134773"/>
            <a:ext cx="11755638" cy="2031325"/>
          </a:xfrm>
          <a:prstGeom prst="rect">
            <a:avLst/>
          </a:prstGeom>
        </p:spPr>
        <p:txBody>
          <a:bodyPr>
            <a:spAutoFit/>
          </a:bodyPr>
          <a:lstStyle/>
          <a:p>
            <a:pPr algn="just">
              <a:lnSpc>
                <a:spcPct val="150000"/>
              </a:lnSpc>
              <a:spcAft>
                <a:spcPts val="0"/>
              </a:spcAft>
            </a:pPr>
            <a:r>
              <a:rPr lang="zh-CN" altLang="zh-CN" sz="2800" kern="100" dirty="0" smtClean="0">
                <a:latin typeface="Times New Roman"/>
                <a:ea typeface="华文细黑"/>
                <a:cs typeface="Times New Roman"/>
              </a:rPr>
              <a:t>其</a:t>
            </a:r>
            <a:r>
              <a:rPr lang="zh-CN" altLang="zh-CN" sz="2800" kern="100" dirty="0">
                <a:latin typeface="Times New Roman"/>
                <a:ea typeface="华文细黑"/>
                <a:cs typeface="Times New Roman"/>
              </a:rPr>
              <a:t>质量为</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0.03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59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，设钴氧化物的化学式为</a:t>
            </a:r>
            <a:r>
              <a:rPr lang="en-US" altLang="zh-CN" sz="2800" kern="100" dirty="0" err="1">
                <a:latin typeface="Times New Roman"/>
                <a:ea typeface="华文细黑"/>
                <a:cs typeface="Courier New"/>
              </a:rPr>
              <a:t>Co</a:t>
            </a:r>
            <a:r>
              <a:rPr lang="en-US" altLang="zh-CN" sz="2800" i="1" kern="100" baseline="-25000" dirty="0" err="1">
                <a:latin typeface="Times New Roman"/>
                <a:ea typeface="华文细黑"/>
                <a:cs typeface="Courier New"/>
              </a:rPr>
              <a:t>x</a:t>
            </a:r>
            <a:r>
              <a:rPr lang="en-US" altLang="zh-CN" sz="2800" kern="100" dirty="0" err="1">
                <a:latin typeface="Times New Roman"/>
                <a:ea typeface="华文细黑"/>
                <a:cs typeface="Courier New"/>
              </a:rPr>
              <a:t>O</a:t>
            </a:r>
            <a:r>
              <a:rPr lang="en-US" altLang="zh-CN" sz="2800" i="1" kern="100" baseline="-25000" dirty="0" err="1">
                <a:latin typeface="Times New Roman"/>
                <a:ea typeface="华文细黑"/>
                <a:cs typeface="Courier New"/>
              </a:rPr>
              <a:t>y</a:t>
            </a:r>
            <a:r>
              <a:rPr lang="zh-CN" altLang="zh-CN" sz="2800" kern="100" dirty="0">
                <a:latin typeface="Times New Roman"/>
                <a:ea typeface="华文细黑"/>
                <a:cs typeface="Times New Roman"/>
              </a:rPr>
              <a:t>，根据元素的质量比可得</a:t>
            </a:r>
            <a:r>
              <a:rPr lang="en-US" altLang="zh-CN" sz="2800" kern="100" dirty="0">
                <a:latin typeface="Times New Roman"/>
                <a:ea typeface="华文细黑"/>
                <a:cs typeface="Courier New"/>
              </a:rPr>
              <a:t>59</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，解得</a:t>
            </a:r>
            <a:r>
              <a:rPr lang="en-US" altLang="zh-CN" sz="2800" i="1" kern="100" dirty="0" err="1">
                <a:latin typeface="Times New Roman"/>
                <a:ea typeface="华文细黑"/>
                <a:cs typeface="Courier New"/>
              </a:rPr>
              <a:t>x</a:t>
            </a:r>
            <a:r>
              <a:rPr lang="en-US" altLang="zh-CN" sz="2800" kern="100" dirty="0" err="1">
                <a:latin typeface="宋体"/>
                <a:ea typeface="华文细黑"/>
                <a:cs typeface="Times New Roman"/>
              </a:rPr>
              <a:t>∶</a:t>
            </a:r>
            <a:r>
              <a:rPr lang="en-US" altLang="zh-CN" sz="2800" i="1" kern="100" dirty="0" err="1">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，所以钴氧化物的化学式为</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7"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8"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9"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0"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a:hlinkClick r:id="rId11"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643641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linds(horizontal)">
                                      <p:cBhvr>
                                        <p:cTn id="11" dur="750"/>
                                        <p:tgtEl>
                                          <p:spTgt spid="13"/>
                                        </p:tgtEl>
                                      </p:cBhvr>
                                    </p:animEffect>
                                  </p:childTnLst>
                                </p:cTn>
                              </p:par>
                            </p:childTnLst>
                          </p:cTn>
                        </p:par>
                        <p:par>
                          <p:cTn id="12" fill="hold">
                            <p:stCondLst>
                              <p:cond delay="1500"/>
                            </p:stCondLst>
                            <p:childTnLst>
                              <p:par>
                                <p:cTn id="13" presetID="3" presetClass="entr" presetSubtype="1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6413477"/>
              </p:ext>
            </p:extLst>
          </p:nvPr>
        </p:nvGraphicFramePr>
        <p:xfrm>
          <a:off x="594704" y="1125538"/>
          <a:ext cx="10860087" cy="2103437"/>
        </p:xfrm>
        <a:graphic>
          <a:graphicData uri="http://schemas.openxmlformats.org/presentationml/2006/ole">
            <mc:AlternateContent xmlns:mc="http://schemas.openxmlformats.org/markup-compatibility/2006">
              <mc:Choice xmlns:v="urn:schemas-microsoft-com:vml" Requires="v">
                <p:oleObj spid="_x0000_s20690" name="文档" r:id="rId3" imgW="10857251" imgH="2248179" progId="Word.Document.12">
                  <p:embed/>
                </p:oleObj>
              </mc:Choice>
              <mc:Fallback>
                <p:oleObj name="文档" r:id="rId3" imgW="10857251" imgH="2248179" progId="Word.Document.12">
                  <p:embed/>
                  <p:pic>
                    <p:nvPicPr>
                      <p:cNvPr id="0" name=""/>
                      <p:cNvPicPr/>
                      <p:nvPr/>
                    </p:nvPicPr>
                    <p:blipFill>
                      <a:blip r:embed="rId4"/>
                      <a:stretch>
                        <a:fillRect/>
                      </a:stretch>
                    </p:blipFill>
                    <p:spPr>
                      <a:xfrm>
                        <a:off x="594704" y="1125538"/>
                        <a:ext cx="10860087" cy="2103437"/>
                      </a:xfrm>
                      <a:prstGeom prst="rect">
                        <a:avLst/>
                      </a:prstGeom>
                    </p:spPr>
                  </p:pic>
                </p:oleObj>
              </mc:Fallback>
            </mc:AlternateContent>
          </a:graphicData>
        </a:graphic>
      </p:graphicFrame>
      <p:sp>
        <p:nvSpPr>
          <p:cNvPr id="8" name="Rectangle 21">
            <a:hlinkClick r:id="rId5"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6"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7"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8"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Tree>
    <p:extLst>
      <p:ext uri="{BB962C8B-B14F-4D97-AF65-F5344CB8AC3E}">
        <p14:creationId xmlns:p14="http://schemas.microsoft.com/office/powerpoint/2010/main" val="2660637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114300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矩形 11"/>
          <p:cNvSpPr/>
          <p:nvPr/>
        </p:nvSpPr>
        <p:spPr>
          <a:xfrm>
            <a:off x="271407" y="837506"/>
            <a:ext cx="11524006" cy="5262979"/>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4.</a:t>
            </a:r>
            <a:r>
              <a:rPr lang="en-US" altLang="zh-CN" sz="2800" kern="100" dirty="0" smtClean="0">
                <a:latin typeface="IPAPANNEW"/>
                <a:ea typeface="华文细黑"/>
                <a:cs typeface="Times New Roman"/>
              </a:rPr>
              <a:t>[</a:t>
            </a:r>
            <a:r>
              <a:rPr lang="en-US" altLang="zh-CN" sz="2800" kern="100" dirty="0">
                <a:latin typeface="IPAPANNEW"/>
                <a:ea typeface="华文细黑"/>
                <a:cs typeface="Times New Roman"/>
              </a:rPr>
              <a:t>2014·</a:t>
            </a:r>
            <a:r>
              <a:rPr lang="zh-CN" altLang="zh-CN" sz="2800" kern="100" dirty="0">
                <a:latin typeface="IPAPANNEW"/>
                <a:ea typeface="华文细黑"/>
                <a:cs typeface="Times New Roman"/>
              </a:rPr>
              <a:t>新课标全国卷</a:t>
            </a:r>
            <a:r>
              <a:rPr lang="zh-CN" altLang="zh-CN" sz="2800" kern="100" dirty="0">
                <a:latin typeface="宋体"/>
                <a:ea typeface="华文细黑"/>
                <a:cs typeface="宋体"/>
              </a:rPr>
              <a:t>Ⅰ</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27(2)</a:t>
            </a:r>
            <a:r>
              <a:rPr lang="zh-CN" altLang="zh-CN" sz="2800" kern="100" dirty="0">
                <a:latin typeface="宋体"/>
                <a:ea typeface="华文细黑"/>
                <a:cs typeface="宋体"/>
              </a:rPr>
              <a:t>①②</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及</a:t>
            </a:r>
            <a:r>
              <a:rPr lang="en-US" altLang="zh-CN" sz="2800" kern="100" dirty="0">
                <a:latin typeface="Times New Roman"/>
                <a:ea typeface="华文细黑"/>
                <a:cs typeface="Courier New"/>
              </a:rPr>
              <a:t>NaH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均可将溶液中的</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还原为银，从而可用于化学镀银。</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利用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进行化学镀银反应中，氧化剂与还原剂的物质的量之比为</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，则氧化产物为</a:t>
            </a:r>
            <a:r>
              <a:rPr lang="en-US" altLang="zh-CN" sz="2800" kern="100" dirty="0">
                <a:latin typeface="Times New Roman"/>
                <a:ea typeface="华文细黑"/>
                <a:cs typeface="Courier New"/>
              </a:rPr>
              <a:t>____________(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的工业制法是：将白磷</a:t>
            </a:r>
            <a:r>
              <a:rPr lang="en-US" altLang="zh-CN" sz="2800" kern="100" dirty="0">
                <a:latin typeface="Times New Roman"/>
                <a:ea typeface="华文细黑"/>
                <a:cs typeface="Courier New"/>
              </a:rPr>
              <a:t>(P</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溶液反应生成</a:t>
            </a:r>
            <a:r>
              <a:rPr lang="en-US" altLang="zh-CN" sz="2800" kern="100" dirty="0">
                <a:latin typeface="Times New Roman"/>
                <a:ea typeface="华文细黑"/>
                <a:cs typeface="Courier New"/>
              </a:rPr>
              <a:t>PH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，后者再与</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反应。写出白磷与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溶液反应的</a:t>
            </a:r>
            <a:r>
              <a:rPr lang="zh-CN" altLang="zh-CN" sz="2800" kern="100" dirty="0" smtClean="0">
                <a:latin typeface="Times New Roman"/>
                <a:ea typeface="华文细黑"/>
                <a:cs typeface="Times New Roman"/>
              </a:rPr>
              <a:t>化学方程式</a:t>
            </a:r>
            <a:r>
              <a:rPr lang="en-US" altLang="zh-CN" sz="2800" kern="100" dirty="0" smtClean="0">
                <a:latin typeface="Times New Roman"/>
                <a:ea typeface="华文细黑"/>
                <a:cs typeface="Courier New"/>
              </a:rPr>
              <a:t>_______________________________________________</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
        <p:nvSpPr>
          <p:cNvPr id="9"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15" name="圆角矩形 14">
            <a:hlinkClick r:id="rId7" action="ppaction://hlinksldjump"/>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77664381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69349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矩形 8"/>
          <p:cNvSpPr/>
          <p:nvPr/>
        </p:nvSpPr>
        <p:spPr>
          <a:xfrm>
            <a:off x="190550" y="737876"/>
            <a:ext cx="11639246"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元素化合价为＋</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价。</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根据</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反应中两者物质的量之比为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在反应中得到</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则失去</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元素将显＋</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价，产物为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，即氧化产物为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依据氧化还原反应方程式配平原则，得：</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3Ba(OH)</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a:t>
            </a:r>
          </a:p>
          <a:p>
            <a:pPr algn="just">
              <a:lnSpc>
                <a:spcPct val="150000"/>
              </a:lnSpc>
              <a:spcAft>
                <a:spcPts val="0"/>
              </a:spcAft>
            </a:pPr>
            <a:r>
              <a:rPr lang="en-US" altLang="zh-CN" sz="2800" kern="100" dirty="0" smtClean="0">
                <a:latin typeface="Times New Roman"/>
                <a:ea typeface="华文细黑"/>
                <a:cs typeface="Courier New"/>
              </a:rPr>
              <a:t>2PH</a:t>
            </a:r>
            <a:r>
              <a:rPr lang="en-US" altLang="zh-CN" sz="2800" kern="100" baseline="-25000" dirty="0" smtClean="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(2)</a:t>
            </a:r>
            <a:r>
              <a:rPr lang="en-US" altLang="zh-CN" sz="2800" kern="100" dirty="0">
                <a:solidFill>
                  <a:srgbClr val="E36C0A"/>
                </a:solidFill>
                <a:latin typeface="宋体"/>
                <a:ea typeface="华文细黑"/>
                <a:cs typeface="Times New Roman"/>
              </a:rPr>
              <a:t>①</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1</a:t>
            </a:r>
            <a:r>
              <a:rPr lang="zh-CN" altLang="zh-CN" sz="2800" kern="100" dirty="0">
                <a:solidFill>
                  <a:srgbClr val="E36C0A"/>
                </a:solidFill>
                <a:latin typeface="Times New Roman"/>
                <a:ea typeface="华文细黑"/>
                <a:cs typeface="Times New Roman"/>
              </a:rPr>
              <a:t>　</a:t>
            </a:r>
            <a:r>
              <a:rPr lang="en-US" altLang="zh-CN" sz="2800" kern="100" dirty="0">
                <a:solidFill>
                  <a:srgbClr val="E36C0A"/>
                </a:solidFill>
                <a:latin typeface="宋体"/>
                <a:ea typeface="华文细黑"/>
                <a:cs typeface="Times New Roman"/>
              </a:rPr>
              <a:t>②</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3</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4</a:t>
            </a:r>
            <a:endParaRPr lang="zh-CN" altLang="zh-CN" sz="1050" kern="100" dirty="0">
              <a:latin typeface="宋体"/>
              <a:cs typeface="Courier New"/>
            </a:endParaRPr>
          </a:p>
          <a:p>
            <a:pPr algn="just">
              <a:lnSpc>
                <a:spcPct val="150000"/>
              </a:lnSpc>
              <a:spcAft>
                <a:spcPts val="0"/>
              </a:spcAft>
            </a:pPr>
            <a:r>
              <a:rPr lang="en-US" altLang="zh-CN" sz="2800" kern="100" dirty="0">
                <a:solidFill>
                  <a:srgbClr val="E36C0A"/>
                </a:solidFill>
                <a:latin typeface="Times New Roman"/>
                <a:ea typeface="华文细黑"/>
                <a:cs typeface="Courier New"/>
              </a:rPr>
              <a:t>(3)2P</a:t>
            </a:r>
            <a:r>
              <a:rPr lang="en-US" altLang="zh-CN" sz="2800" kern="100" baseline="-25000" dirty="0">
                <a:solidFill>
                  <a:srgbClr val="E36C0A"/>
                </a:solidFill>
                <a:latin typeface="Times New Roman"/>
                <a:ea typeface="华文细黑"/>
                <a:cs typeface="Courier New"/>
              </a:rPr>
              <a:t>4</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3Ba(OH)</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6H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=3Ba(H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2PH</a:t>
            </a:r>
            <a:r>
              <a:rPr lang="en-US" altLang="zh-CN" sz="2800" kern="100" baseline="-25000" dirty="0">
                <a:solidFill>
                  <a:srgbClr val="E36C0A"/>
                </a:solidFill>
                <a:latin typeface="Times New Roman"/>
                <a:ea typeface="华文细黑"/>
                <a:cs typeface="Courier New"/>
              </a:rPr>
              <a:t>3</a:t>
            </a:r>
            <a:r>
              <a:rPr lang="en-US" altLang="zh-CN" sz="2800" kern="100" dirty="0" smtClean="0">
                <a:solidFill>
                  <a:srgbClr val="E36C0A"/>
                </a:solidFill>
                <a:latin typeface="宋体"/>
                <a:ea typeface="华文细黑"/>
                <a:cs typeface="Times New Roman"/>
              </a:rPr>
              <a:t>↑</a:t>
            </a:r>
            <a:endParaRPr lang="zh-CN" altLang="zh-CN" sz="1050" kern="100" dirty="0">
              <a:latin typeface="宋体"/>
              <a:cs typeface="Courier New"/>
            </a:endParaRPr>
          </a:p>
        </p:txBody>
      </p:sp>
      <p:sp>
        <p:nvSpPr>
          <p:cNvPr id="12"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3"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4"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5"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531099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linds(horizontal)">
                                      <p:cBhvr>
                                        <p:cTn id="7" dur="750"/>
                                        <p:tgtEl>
                                          <p:spTgt spid="9">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blinds(horizontal)">
                                      <p:cBhvr>
                                        <p:cTn id="11" dur="750"/>
                                        <p:tgtEl>
                                          <p:spTgt spid="9">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blinds(horizontal)">
                                      <p:cBhvr>
                                        <p:cTn id="15" dur="750"/>
                                        <p:tgtEl>
                                          <p:spTgt spid="9">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animEffect transition="in" filter="blinds(horizontal)">
                                      <p:cBhvr>
                                        <p:cTn id="19" dur="750"/>
                                        <p:tgtEl>
                                          <p:spTgt spid="9">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animEffect transition="in" filter="blinds(horizontal)">
                                      <p:cBhvr>
                                        <p:cTn id="23" dur="750"/>
                                        <p:tgtEl>
                                          <p:spTgt spid="9">
                                            <p:txEl>
                                              <p:pRg st="4" end="4"/>
                                            </p:txEl>
                                          </p:spTgt>
                                        </p:tgtEl>
                                      </p:cBhvr>
                                    </p:animEffect>
                                  </p:childTnLst>
                                </p:cTn>
                              </p:par>
                            </p:childTnLst>
                          </p:cTn>
                        </p:par>
                        <p:par>
                          <p:cTn id="24" fill="hold">
                            <p:stCondLst>
                              <p:cond delay="3750"/>
                            </p:stCondLst>
                            <p:childTnLst>
                              <p:par>
                                <p:cTn id="25" presetID="3" presetClass="entr" presetSubtype="10" fill="hold" nodeType="after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animEffect transition="in" filter="blinds(horizontal)">
                                      <p:cBhvr>
                                        <p:cTn id="27" dur="75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
          <p:cNvSpPr txBox="1"/>
          <p:nvPr/>
        </p:nvSpPr>
        <p:spPr>
          <a:xfrm>
            <a:off x="3951030" y="2768075"/>
            <a:ext cx="428835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练出高分</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222944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4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4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3" name="矩形 22"/>
          <p:cNvSpPr/>
          <p:nvPr/>
        </p:nvSpPr>
        <p:spPr>
          <a:xfrm>
            <a:off x="279521" y="765498"/>
            <a:ext cx="11409907"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某研究小组对离子方程式</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err="1">
                <a:latin typeface="Times New Roman"/>
                <a:ea typeface="华文细黑"/>
                <a:cs typeface="Courier New"/>
              </a:rPr>
              <a:t>y</a:t>
            </a:r>
            <a:r>
              <a:rPr lang="en-US" altLang="zh-CN" sz="2800" kern="100" dirty="0" err="1">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的分析研究，下列说法中错误的是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根据电荷守恒，得出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的和一定等于</a:t>
            </a:r>
            <a:r>
              <a:rPr lang="en-US" altLang="zh-CN" sz="2800" i="1" kern="100" dirty="0">
                <a:latin typeface="Times New Roman"/>
                <a:ea typeface="华文细黑"/>
                <a:cs typeface="Courier New"/>
              </a:rPr>
              <a:t>m</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根据原子守恒，得出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根据电子得失守恒，得出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的结论</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根据氧化还原反应关系得出：</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a:t>
            </a:r>
            <a:r>
              <a:rPr lang="zh-CN" altLang="zh-CN" sz="2800" kern="100" dirty="0" smtClean="0">
                <a:latin typeface="Times New Roman"/>
                <a:ea typeface="华文细黑"/>
                <a:cs typeface="Times New Roman"/>
              </a:rPr>
              <a:t>化</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产物</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a:t>
            </a:r>
            <a:endParaRPr lang="zh-CN" altLang="zh-CN" sz="2800" kern="100" dirty="0">
              <a:effectLst/>
              <a:latin typeface="宋体"/>
              <a:cs typeface="Courier New"/>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1" name="圆角矩形 20">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5356763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矩形 22"/>
          <p:cNvSpPr/>
          <p:nvPr/>
        </p:nvSpPr>
        <p:spPr>
          <a:xfrm>
            <a:off x="475325" y="765498"/>
            <a:ext cx="11296938" cy="4616648"/>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项，根据电荷守恒，得出</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项，根据</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应该失去</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化合价升高是还原剂，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化合价降低是氧化剂，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是氧化产物，</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8"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9"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0"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1"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2"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3"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4"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5"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6"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7"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627356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blinds(horizontal)">
                                      <p:cBhvr>
                                        <p:cTn id="7" dur="750"/>
                                        <p:tgtEl>
                                          <p:spTgt spid="2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3">
                                            <p:txEl>
                                              <p:pRg st="1" end="1"/>
                                            </p:txEl>
                                          </p:spTgt>
                                        </p:tgtEl>
                                        <p:attrNameLst>
                                          <p:attrName>style.visibility</p:attrName>
                                        </p:attrNameLst>
                                      </p:cBhvr>
                                      <p:to>
                                        <p:strVal val="visible"/>
                                      </p:to>
                                    </p:set>
                                    <p:animEffect transition="in" filter="blinds(horizontal)">
                                      <p:cBhvr>
                                        <p:cTn id="11" dur="750"/>
                                        <p:tgtEl>
                                          <p:spTgt spid="2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3">
                                            <p:txEl>
                                              <p:pRg st="2" end="2"/>
                                            </p:txEl>
                                          </p:spTgt>
                                        </p:tgtEl>
                                        <p:attrNameLst>
                                          <p:attrName>style.visibility</p:attrName>
                                        </p:attrNameLst>
                                      </p:cBhvr>
                                      <p:to>
                                        <p:strVal val="visible"/>
                                      </p:to>
                                    </p:set>
                                    <p:animEffect transition="in" filter="blinds(horizontal)">
                                      <p:cBhvr>
                                        <p:cTn id="15" dur="750"/>
                                        <p:tgtEl>
                                          <p:spTgt spid="23">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23">
                                            <p:txEl>
                                              <p:pRg st="3" end="3"/>
                                            </p:txEl>
                                          </p:spTgt>
                                        </p:tgtEl>
                                        <p:attrNameLst>
                                          <p:attrName>style.visibility</p:attrName>
                                        </p:attrNameLst>
                                      </p:cBhvr>
                                      <p:to>
                                        <p:strVal val="visible"/>
                                      </p:to>
                                    </p:set>
                                    <p:animEffect transition="in" filter="blinds(horizontal)">
                                      <p:cBhvr>
                                        <p:cTn id="19" dur="750"/>
                                        <p:tgtEl>
                                          <p:spTgt spid="23">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23">
                                            <p:txEl>
                                              <p:pRg st="4" end="4"/>
                                            </p:txEl>
                                          </p:spTgt>
                                        </p:tgtEl>
                                        <p:attrNameLst>
                                          <p:attrName>style.visibility</p:attrName>
                                        </p:attrNameLst>
                                      </p:cBhvr>
                                      <p:to>
                                        <p:strVal val="visible"/>
                                      </p:to>
                                    </p:set>
                                    <p:animEffect transition="in" filter="blinds(horizontal)">
                                      <p:cBhvr>
                                        <p:cTn id="23" dur="75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18967979"/>
              </p:ext>
            </p:extLst>
          </p:nvPr>
        </p:nvGraphicFramePr>
        <p:xfrm>
          <a:off x="294096" y="837506"/>
          <a:ext cx="11684000" cy="3057525"/>
        </p:xfrm>
        <a:graphic>
          <a:graphicData uri="http://schemas.openxmlformats.org/presentationml/2006/ole">
            <mc:AlternateContent xmlns:mc="http://schemas.openxmlformats.org/markup-compatibility/2006">
              <mc:Choice xmlns:v="urn:schemas-microsoft-com:vml" Requires="v">
                <p:oleObj spid="_x0000_s22940" name="文档" r:id="rId3" imgW="11684868" imgH="3066550" progId="Word.Document.12">
                  <p:embed/>
                </p:oleObj>
              </mc:Choice>
              <mc:Fallback>
                <p:oleObj name="文档" r:id="rId3" imgW="11684868" imgH="3066550" progId="Word.Document.12">
                  <p:embed/>
                  <p:pic>
                    <p:nvPicPr>
                      <p:cNvPr id="0" name=""/>
                      <p:cNvPicPr/>
                      <p:nvPr/>
                    </p:nvPicPr>
                    <p:blipFill>
                      <a:blip r:embed="rId4"/>
                      <a:stretch>
                        <a:fillRect/>
                      </a:stretch>
                    </p:blipFill>
                    <p:spPr>
                      <a:xfrm>
                        <a:off x="294096" y="837506"/>
                        <a:ext cx="11684000" cy="3057525"/>
                      </a:xfrm>
                      <a:prstGeom prst="rect">
                        <a:avLst/>
                      </a:prstGeom>
                    </p:spPr>
                  </p:pic>
                </p:oleObj>
              </mc:Fallback>
            </mc:AlternateContent>
          </a:graphicData>
        </a:graphic>
      </p:graphicFrame>
      <p:sp>
        <p:nvSpPr>
          <p:cNvPr id="4" name="矩形 3"/>
          <p:cNvSpPr/>
          <p:nvPr/>
        </p:nvSpPr>
        <p:spPr>
          <a:xfrm>
            <a:off x="187720" y="3679007"/>
            <a:ext cx="11688154" cy="203132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中</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的化合价是＋</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元素被还原后的化合价为</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，根据氧化还原反应中化合价升降必相等：</a:t>
            </a:r>
            <a:r>
              <a:rPr lang="en-US" altLang="zh-CN" sz="2800" kern="100" dirty="0">
                <a:latin typeface="Times New Roman"/>
                <a:ea typeface="华文细黑"/>
                <a:cs typeface="Courier New"/>
              </a:rPr>
              <a:t>2.4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0.03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0</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931033518"/>
              </p:ext>
            </p:extLst>
          </p:nvPr>
        </p:nvGraphicFramePr>
        <p:xfrm>
          <a:off x="1462948" y="3789834"/>
          <a:ext cx="1728788" cy="660400"/>
        </p:xfrm>
        <a:graphic>
          <a:graphicData uri="http://schemas.openxmlformats.org/presentationml/2006/ole">
            <mc:AlternateContent xmlns:mc="http://schemas.openxmlformats.org/markup-compatibility/2006">
              <mc:Choice xmlns:v="urn:schemas-microsoft-com:vml" Requires="v">
                <p:oleObj spid="_x0000_s22941" name="文档" r:id="rId5" imgW="1728489" imgH="659904" progId="Word.Document.12">
                  <p:embed/>
                </p:oleObj>
              </mc:Choice>
              <mc:Fallback>
                <p:oleObj name="文档" r:id="rId5" imgW="1728489" imgH="659904" progId="Word.Document.12">
                  <p:embed/>
                  <p:pic>
                    <p:nvPicPr>
                      <p:cNvPr id="0" name=""/>
                      <p:cNvPicPr/>
                      <p:nvPr/>
                    </p:nvPicPr>
                    <p:blipFill>
                      <a:blip r:embed="rId6"/>
                      <a:stretch>
                        <a:fillRect/>
                      </a:stretch>
                    </p:blipFill>
                    <p:spPr>
                      <a:xfrm>
                        <a:off x="1462948" y="3789834"/>
                        <a:ext cx="1728788" cy="660400"/>
                      </a:xfrm>
                      <a:prstGeom prst="rect">
                        <a:avLst/>
                      </a:prstGeom>
                    </p:spPr>
                  </p:pic>
                </p:oleObj>
              </mc:Fallback>
            </mc:AlternateContent>
          </a:graphicData>
        </a:graphic>
      </p:graphicFrame>
      <p:sp>
        <p:nvSpPr>
          <p:cNvPr id="6" name="矩形 5"/>
          <p:cNvSpPr/>
          <p:nvPr/>
        </p:nvSpPr>
        <p:spPr>
          <a:xfrm>
            <a:off x="11039629" y="157790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4"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505842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4" grpId="0"/>
      <p:bldP spid="4" grpId="1"/>
      <p:bldP spid="6" grpId="0"/>
      <p:bldP spid="6"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1054646" y="1137727"/>
            <a:ext cx="10187404" cy="4524315"/>
          </a:xfrm>
          <a:prstGeom prst="rect">
            <a:avLst/>
          </a:prstGeom>
          <a:noFill/>
        </p:spPr>
        <p:txBody>
          <a:bodyPr wrap="none" rtlCol="0" anchor="ctr">
            <a:spAutoFit/>
          </a:bodyPr>
          <a:lstStyle/>
          <a:p>
            <a:pPr algn="ctr">
              <a:lnSpc>
                <a:spcPct val="120000"/>
              </a:lnSpc>
              <a:defRPr/>
            </a:pPr>
            <a:r>
              <a:rPr lang="zh-CN" altLang="en-US" sz="6000" b="1" dirty="0" smtClean="0">
                <a:solidFill>
                  <a:schemeClr val="bg1"/>
                </a:solidFill>
                <a:latin typeface="+mj-ea"/>
                <a:ea typeface="+mj-ea"/>
              </a:rPr>
              <a:t>  </a:t>
            </a:r>
            <a:r>
              <a:rPr lang="zh-CN" altLang="en-US" sz="6000" b="1" dirty="0" smtClean="0">
                <a:solidFill>
                  <a:srgbClr val="FFFF00"/>
                </a:solidFill>
                <a:latin typeface="+mj-ea"/>
                <a:ea typeface="+mj-ea"/>
              </a:rPr>
              <a:t>用一年，换一个奇迹</a:t>
            </a:r>
            <a:endParaRPr lang="en-US" altLang="zh-CN" sz="6000" b="1" dirty="0" smtClean="0">
              <a:solidFill>
                <a:srgbClr val="FFFF00"/>
              </a:solidFill>
              <a:latin typeface="+mj-ea"/>
              <a:ea typeface="+mj-ea"/>
            </a:endParaRPr>
          </a:p>
          <a:p>
            <a:pPr algn="ctr">
              <a:lnSpc>
                <a:spcPct val="120000"/>
              </a:lnSpc>
              <a:defRPr/>
            </a:pPr>
            <a:r>
              <a:rPr lang="zh-CN" altLang="en-US" sz="6000" b="1" dirty="0" smtClean="0">
                <a:solidFill>
                  <a:srgbClr val="FFFF00"/>
                </a:solidFill>
                <a:latin typeface="+mj-ea"/>
                <a:ea typeface="+mj-ea"/>
              </a:rPr>
              <a:t>准备：</a:t>
            </a:r>
            <a:r>
              <a:rPr lang="zh-CN" altLang="en-US" sz="6000" b="1" dirty="0" smtClean="0">
                <a:solidFill>
                  <a:schemeClr val="bg1"/>
                </a:solidFill>
                <a:latin typeface="+mj-ea"/>
                <a:ea typeface="+mj-ea"/>
              </a:rPr>
              <a:t>一个精选本</a:t>
            </a:r>
            <a:r>
              <a:rPr lang="en-US" altLang="zh-CN" sz="6000" b="1" dirty="0" smtClean="0">
                <a:solidFill>
                  <a:schemeClr val="bg1"/>
                </a:solidFill>
                <a:latin typeface="+mj-ea"/>
                <a:ea typeface="+mj-ea"/>
              </a:rPr>
              <a:t>(</a:t>
            </a:r>
            <a:r>
              <a:rPr lang="zh-CN" altLang="en-US" sz="6000" b="1" dirty="0" smtClean="0">
                <a:solidFill>
                  <a:schemeClr val="bg1"/>
                </a:solidFill>
                <a:latin typeface="+mj-ea"/>
                <a:ea typeface="+mj-ea"/>
              </a:rPr>
              <a:t>错题本</a:t>
            </a:r>
            <a:r>
              <a:rPr lang="en-US" altLang="zh-CN" sz="6000" b="1" dirty="0" smtClean="0">
                <a:solidFill>
                  <a:schemeClr val="bg1"/>
                </a:solidFill>
                <a:latin typeface="+mj-ea"/>
                <a:ea typeface="+mj-ea"/>
              </a:rPr>
              <a:t>)</a:t>
            </a:r>
          </a:p>
          <a:p>
            <a:pPr algn="ctr">
              <a:lnSpc>
                <a:spcPct val="120000"/>
              </a:lnSpc>
              <a:defRPr/>
            </a:pPr>
            <a:r>
              <a:rPr lang="zh-CN" altLang="en-US" sz="6000" b="1" dirty="0" smtClean="0">
                <a:solidFill>
                  <a:schemeClr val="bg1"/>
                </a:solidFill>
                <a:latin typeface="+mj-ea"/>
                <a:ea typeface="+mj-ea"/>
              </a:rPr>
              <a:t>记录课堂补充练习、经典例题</a:t>
            </a:r>
            <a:endParaRPr lang="en-US" altLang="zh-CN" sz="6000" b="1" dirty="0" smtClean="0">
              <a:solidFill>
                <a:schemeClr val="bg1"/>
              </a:solidFill>
              <a:latin typeface="+mj-ea"/>
              <a:ea typeface="+mj-ea"/>
            </a:endParaRPr>
          </a:p>
          <a:p>
            <a:pPr algn="ctr">
              <a:lnSpc>
                <a:spcPct val="120000"/>
              </a:lnSpc>
              <a:defRPr/>
            </a:pPr>
            <a:r>
              <a:rPr lang="zh-CN" altLang="en-US" sz="6000" b="1" dirty="0" smtClean="0">
                <a:solidFill>
                  <a:schemeClr val="bg1"/>
                </a:solidFill>
                <a:latin typeface="+mj-ea"/>
                <a:ea typeface="+mj-ea"/>
              </a:rPr>
              <a:t>总结经典错题与陷阱</a:t>
            </a:r>
            <a:endParaRPr lang="zh-CN" altLang="zh-CN" sz="6000" b="1" dirty="0">
              <a:solidFill>
                <a:schemeClr val="bg1"/>
              </a:solidFill>
              <a:latin typeface="+mj-ea"/>
              <a:ea typeface="+mj-ea"/>
            </a:endParaRPr>
          </a:p>
        </p:txBody>
      </p:sp>
    </p:spTree>
    <p:extLst>
      <p:ext uri="{BB962C8B-B14F-4D97-AF65-F5344CB8AC3E}">
        <p14:creationId xmlns:p14="http://schemas.microsoft.com/office/powerpoint/2010/main" val="142789216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0983" y="693490"/>
            <a:ext cx="11524006" cy="526297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向</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溶液中，通入标准状况下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5.04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全部被还原，测得溶液中</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A.0.75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B.1.5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D.3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的物质的量是</a:t>
            </a:r>
            <a:r>
              <a:rPr lang="en-US" altLang="zh-CN" sz="2800" kern="100" dirty="0">
                <a:latin typeface="Times New Roman"/>
                <a:ea typeface="华文细黑"/>
                <a:cs typeface="Courier New"/>
              </a:rPr>
              <a:t>5.04 L/(22.4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由于</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的还原性强于</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，通入氯气后，</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先氧化</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再氧化</a:t>
            </a:r>
            <a:r>
              <a:rPr lang="en-US" altLang="zh-CN" sz="2800" kern="100" dirty="0">
                <a:latin typeface="Times New Roman"/>
                <a:ea typeface="华文细黑"/>
                <a:cs typeface="Courier New"/>
              </a:rPr>
              <a:t>Br</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则</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10092780" y="1512293"/>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802869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3" end="3"/>
                                            </p:txEl>
                                          </p:spTgt>
                                        </p:tgtEl>
                                        <p:attrNameLst>
                                          <p:attrName>style.visibility</p:attrName>
                                        </p:attrNameLst>
                                      </p:cBhvr>
                                      <p:to>
                                        <p:strVal val="visible"/>
                                      </p:to>
                                    </p:set>
                                    <p:animEffect transition="in" filter="blinds(horizontal)">
                                      <p:cBhvr>
                                        <p:cTn id="7" dur="500"/>
                                        <p:tgtEl>
                                          <p:spTgt spid="3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
                                            <p:txEl>
                                              <p:pRg st="4" end="4"/>
                                            </p:txEl>
                                          </p:spTgt>
                                        </p:tgtEl>
                                        <p:attrNameLst>
                                          <p:attrName>style.visibility</p:attrName>
                                        </p:attrNameLst>
                                      </p:cBhvr>
                                      <p:to>
                                        <p:strVal val="visible"/>
                                      </p:to>
                                    </p:set>
                                    <p:animEffect transition="in" filter="blinds(horizontal)">
                                      <p:cBhvr>
                                        <p:cTn id="12" dur="500"/>
                                        <p:tgtEl>
                                          <p:spTgt spid="3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5" end="5"/>
                                            </p:txEl>
                                          </p:spTgt>
                                        </p:tgtEl>
                                        <p:attrNameLst>
                                          <p:attrName>style.visibility</p:attrName>
                                        </p:attrNameLst>
                                      </p:cBhvr>
                                      <p:to>
                                        <p:strVal val="visible"/>
                                      </p:to>
                                    </p:set>
                                    <p:animEffect transition="in" filter="blinds(horizontal)">
                                      <p:cBhvr>
                                        <p:cTn id="17" dur="500"/>
                                        <p:tgtEl>
                                          <p:spTgt spid="3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5">
                                            <p:txEl>
                                              <p:pRg st="6" end="6"/>
                                            </p:txEl>
                                          </p:spTgt>
                                        </p:tgtEl>
                                        <p:attrNameLst>
                                          <p:attrName>style.visibility</p:attrName>
                                        </p:attrNameLst>
                                      </p:cBhvr>
                                      <p:to>
                                        <p:strVal val="visible"/>
                                      </p:to>
                                    </p:set>
                                    <p:animEffect transition="in" filter="blinds(horizontal)">
                                      <p:cBhvr>
                                        <p:cTn id="22" dur="500"/>
                                        <p:tgtEl>
                                          <p:spTgt spid="3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35">
                                            <p:txEl>
                                              <p:pRg st="3" end="3"/>
                                            </p:txEl>
                                          </p:spTgt>
                                        </p:tgtEl>
                                      </p:cBhvr>
                                    </p:animEffect>
                                    <p:set>
                                      <p:cBhvr>
                                        <p:cTn id="32" dur="1" fill="hold">
                                          <p:stCondLst>
                                            <p:cond delay="499"/>
                                          </p:stCondLst>
                                        </p:cTn>
                                        <p:tgtEl>
                                          <p:spTgt spid="35">
                                            <p:txEl>
                                              <p:pRg st="3" end="3"/>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5">
                                            <p:txEl>
                                              <p:pRg st="4" end="4"/>
                                            </p:txEl>
                                          </p:spTgt>
                                        </p:tgtEl>
                                      </p:cBhvr>
                                    </p:animEffect>
                                    <p:set>
                                      <p:cBhvr>
                                        <p:cTn id="35" dur="1" fill="hold">
                                          <p:stCondLst>
                                            <p:cond delay="499"/>
                                          </p:stCondLst>
                                        </p:cTn>
                                        <p:tgtEl>
                                          <p:spTgt spid="35">
                                            <p:txEl>
                                              <p:pRg st="4" end="4"/>
                                            </p:txEl>
                                          </p:spTgt>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35">
                                            <p:txEl>
                                              <p:pRg st="5" end="5"/>
                                            </p:txEl>
                                          </p:spTgt>
                                        </p:tgtEl>
                                      </p:cBhvr>
                                    </p:animEffect>
                                    <p:set>
                                      <p:cBhvr>
                                        <p:cTn id="38" dur="1" fill="hold">
                                          <p:stCondLst>
                                            <p:cond delay="499"/>
                                          </p:stCondLst>
                                        </p:cTn>
                                        <p:tgtEl>
                                          <p:spTgt spid="35">
                                            <p:txEl>
                                              <p:pRg st="5" end="5"/>
                                            </p:txEl>
                                          </p:spTgt>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5">
                                            <p:txEl>
                                              <p:pRg st="6" end="6"/>
                                            </p:txEl>
                                          </p:spTgt>
                                        </p:tgtEl>
                                      </p:cBhvr>
                                    </p:animEffect>
                                    <p:set>
                                      <p:cBhvr>
                                        <p:cTn id="41" dur="1" fill="hold">
                                          <p:stCondLst>
                                            <p:cond delay="499"/>
                                          </p:stCondLst>
                                        </p:cTn>
                                        <p:tgtEl>
                                          <p:spTgt spid="35">
                                            <p:txEl>
                                              <p:pRg st="6" end="6"/>
                                            </p:txEl>
                                          </p:spTgt>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6600" y="670340"/>
            <a:ext cx="1163924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在强热时分解的产物是</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B.1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C.2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a:t>
            </a:r>
            <a:r>
              <a:rPr lang="en-US" altLang="zh-CN" sz="2800" kern="100" dirty="0" smtClean="0">
                <a:latin typeface="Times New Roman"/>
                <a:ea typeface="华文细黑"/>
                <a:cs typeface="Courier New"/>
              </a:rPr>
              <a:t>            D.4</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反应方程式是</a:t>
            </a:r>
            <a:r>
              <a:rPr lang="en-US" altLang="zh-CN" sz="2800" kern="100" dirty="0">
                <a:latin typeface="Times New Roman"/>
                <a:ea typeface="华文细黑"/>
                <a:cs typeface="Courier New"/>
              </a:rPr>
              <a:t>3(NH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=3SO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4NH</a:t>
            </a:r>
            <a:r>
              <a:rPr lang="en-US" altLang="zh-CN" sz="2800" kern="100" baseline="-250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，该方程式中铵根离子和氨气分子中氮原子的化合价都是－</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价，化合价不变，则该反应中化合价发生变化和未发生变化的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7895406" y="1336708"/>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201056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2" end="2"/>
                                            </p:txEl>
                                          </p:spTgt>
                                        </p:tgtEl>
                                        <p:attrNameLst>
                                          <p:attrName>style.visibility</p:attrName>
                                        </p:attrNameLst>
                                      </p:cBhvr>
                                      <p:to>
                                        <p:strVal val="visible"/>
                                      </p:to>
                                    </p:set>
                                    <p:animEffect transition="in" filter="blinds(horizontal)">
                                      <p:cBhvr>
                                        <p:cTn id="7" dur="500"/>
                                        <p:tgtEl>
                                          <p:spTgt spid="3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5">
                                            <p:txEl>
                                              <p:pRg st="2" end="2"/>
                                            </p:txEl>
                                          </p:spTgt>
                                        </p:tgtEl>
                                      </p:cBhvr>
                                    </p:animEffect>
                                    <p:set>
                                      <p:cBhvr>
                                        <p:cTn id="17" dur="1" fill="hold">
                                          <p:stCondLst>
                                            <p:cond delay="499"/>
                                          </p:stCondLst>
                                        </p:cTn>
                                        <p:tgtEl>
                                          <p:spTgt spid="35">
                                            <p:txEl>
                                              <p:pRg st="2" end="2"/>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9832" y="707623"/>
            <a:ext cx="11524006" cy="5181162"/>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将一定质量的镁、铜合金加入到稀硝酸中，两者恰好完全反应，假设反应过程中还原产物全是</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，向所得溶液中加入物质的量浓度为</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mol·L</a:t>
            </a:r>
            <a:r>
              <a:rPr lang="en-US" altLang="zh-CN" sz="2800" kern="100" dirty="0">
                <a:latin typeface="Times New Roman"/>
                <a:ea typeface="华文细黑"/>
                <a:cs typeface="Courier New"/>
              </a:rPr>
              <a:t> </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溶液至沉淀完全，测得生成沉淀的质量比原合金的质量增加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，则下列有关叙述中正确的是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加入合金的质量可能为</a:t>
            </a:r>
            <a:r>
              <a:rPr lang="en-US" altLang="zh-CN" sz="2800" kern="100" dirty="0">
                <a:latin typeface="Times New Roman"/>
                <a:ea typeface="华文细黑"/>
                <a:cs typeface="Courier New"/>
              </a:rPr>
              <a:t>9.6 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沉淀完全时消耗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溶液体积为</a:t>
            </a:r>
            <a:r>
              <a:rPr lang="en-US" altLang="zh-CN" sz="2800" kern="100" dirty="0">
                <a:latin typeface="Times New Roman"/>
                <a:ea typeface="华文细黑"/>
                <a:cs typeface="Courier New"/>
              </a:rPr>
              <a:t>150 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溶解合金时产生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a:t>
            </a:r>
            <a:r>
              <a:rPr lang="en-US" altLang="zh-CN" sz="2800" kern="100" dirty="0">
                <a:latin typeface="Times New Roman"/>
                <a:ea typeface="华文细黑"/>
                <a:cs typeface="Courier New"/>
              </a:rPr>
              <a:t>0.224 L(</a:t>
            </a:r>
            <a:r>
              <a:rPr lang="zh-CN" altLang="zh-CN" sz="2800" kern="100" dirty="0">
                <a:latin typeface="Times New Roman"/>
                <a:ea typeface="华文细黑"/>
                <a:cs typeface="Times New Roman"/>
              </a:rPr>
              <a:t>以标准状况</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54978070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311416" y="693490"/>
            <a:ext cx="11524006" cy="5909310"/>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，说明</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质量为</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，即</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，金属结合氢氧根离子的物质的量与反应转移的电子的物质的量相等，所以反应转移的电子为</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，生成的</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氮原子守恒计算参加反应的硝酸的物质的量为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溶液体积应为</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气体体积标况下应为</a:t>
            </a:r>
            <a:r>
              <a:rPr lang="en-US" altLang="zh-CN" sz="2800" kern="100" dirty="0">
                <a:latin typeface="Times New Roman"/>
                <a:ea typeface="华文细黑"/>
                <a:cs typeface="Courier New"/>
              </a:rPr>
              <a:t>2.24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电荷守恒，镁、铜合金共</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，用极端假设法，如果全部是铜，质量为</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，所以合金质量应比</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小，</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8486309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35">
                                            <p:txEl>
                                              <p:pRg st="4" end="4"/>
                                            </p:txEl>
                                          </p:spTgt>
                                        </p:tgtEl>
                                        <p:attrNameLst>
                                          <p:attrName>style.visibility</p:attrName>
                                        </p:attrNameLst>
                                      </p:cBhvr>
                                      <p:to>
                                        <p:strVal val="visible"/>
                                      </p:to>
                                    </p:set>
                                    <p:animEffect transition="in" filter="blinds(horizontal)">
                                      <p:cBhvr>
                                        <p:cTn id="23"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81915"/>
            <a:ext cx="1152400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现有</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的混合物</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，向其中加入</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溶液</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100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恰好完全反应，若将</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A.13.6 g  </a:t>
            </a:r>
            <a:r>
              <a:rPr lang="en-US" altLang="zh-CN" sz="2800" kern="100" dirty="0" smtClean="0">
                <a:latin typeface="Times New Roman"/>
                <a:ea typeface="华文细黑"/>
                <a:cs typeface="Courier New"/>
              </a:rPr>
              <a:t>			B.12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C.6 g  </a:t>
            </a:r>
            <a:r>
              <a:rPr lang="en-US" altLang="zh-CN" sz="2800" kern="100" dirty="0" smtClean="0">
                <a:latin typeface="Times New Roman"/>
                <a:ea typeface="华文细黑"/>
                <a:cs typeface="Courier New"/>
              </a:rPr>
              <a:t>				D.3.2 g</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的化学式知，混合物与硫酸反应生成的盐的化学式为</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smtClean="0">
                <a:latin typeface="Times New Roman"/>
                <a:ea typeface="华文细黑"/>
                <a:cs typeface="Courier New"/>
              </a:rPr>
              <a:t>(      )</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混合物含</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原子：</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1.6 g</a:t>
            </a:r>
            <a:r>
              <a:rPr lang="zh-CN" altLang="zh-CN" sz="2800" kern="100" dirty="0">
                <a:latin typeface="Times New Roman"/>
                <a:ea typeface="华文细黑"/>
                <a:cs typeface="Times New Roman"/>
              </a:rPr>
              <a:t>，金属元素质量为</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，因此</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g</a:t>
            </a:r>
            <a:r>
              <a:rPr lang="zh-CN" altLang="zh-CN" sz="2800" kern="100" dirty="0">
                <a:latin typeface="Times New Roman"/>
                <a:ea typeface="华文细黑"/>
                <a:cs typeface="Times New Roman"/>
              </a:rPr>
              <a:t>，选</a:t>
            </a:r>
            <a:r>
              <a:rPr lang="en-US" altLang="zh-CN" sz="2800" kern="100" dirty="0">
                <a:latin typeface="Times New Roman"/>
                <a:ea typeface="华文细黑"/>
                <a:cs typeface="Courier New"/>
              </a:rPr>
              <a:t>B</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3089564" y="1999267"/>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428378271"/>
              </p:ext>
            </p:extLst>
          </p:nvPr>
        </p:nvGraphicFramePr>
        <p:xfrm>
          <a:off x="5915383" y="4704203"/>
          <a:ext cx="987425" cy="639763"/>
        </p:xfrm>
        <a:graphic>
          <a:graphicData uri="http://schemas.openxmlformats.org/presentationml/2006/ole">
            <mc:AlternateContent xmlns:mc="http://schemas.openxmlformats.org/markup-compatibility/2006">
              <mc:Choice xmlns:v="urn:schemas-microsoft-com:vml" Requires="v">
                <p:oleObj spid="_x0000_s23758" name="文档" r:id="rId3" imgW="986834" imgH="639743" progId="Word.Document.12">
                  <p:embed/>
                </p:oleObj>
              </mc:Choice>
              <mc:Fallback>
                <p:oleObj name="文档" r:id="rId3" imgW="986834" imgH="639743" progId="Word.Document.12">
                  <p:embed/>
                  <p:pic>
                    <p:nvPicPr>
                      <p:cNvPr id="0" name=""/>
                      <p:cNvPicPr/>
                      <p:nvPr/>
                    </p:nvPicPr>
                    <p:blipFill>
                      <a:blip r:embed="rId4"/>
                      <a:stretch>
                        <a:fillRect/>
                      </a:stretch>
                    </p:blipFill>
                    <p:spPr>
                      <a:xfrm>
                        <a:off x="5915383" y="4704203"/>
                        <a:ext cx="987425" cy="639763"/>
                      </a:xfrm>
                      <a:prstGeom prst="rect">
                        <a:avLst/>
                      </a:prstGeom>
                    </p:spPr>
                  </p:pic>
                </p:oleObj>
              </mc:Fallback>
            </mc:AlternateContent>
          </a:graphicData>
        </a:graphic>
      </p:graphicFrame>
      <p:sp>
        <p:nvSpPr>
          <p:cNvPr id="20"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99104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4" end="4"/>
                                            </p:txEl>
                                          </p:spTgt>
                                        </p:tgtEl>
                                        <p:attrNameLst>
                                          <p:attrName>style.visibility</p:attrName>
                                        </p:attrNameLst>
                                      </p:cBhvr>
                                      <p:to>
                                        <p:strVal val="visible"/>
                                      </p:to>
                                    </p:set>
                                    <p:animEffect transition="in" filter="blinds(horizontal)">
                                      <p:cBhvr>
                                        <p:cTn id="7" dur="500"/>
                                        <p:tgtEl>
                                          <p:spTgt spid="35">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5">
                                            <p:txEl>
                                              <p:pRg st="4" end="4"/>
                                            </p:txEl>
                                          </p:spTgt>
                                        </p:tgtEl>
                                      </p:cBhvr>
                                    </p:animEffect>
                                    <p:set>
                                      <p:cBhvr>
                                        <p:cTn id="20" dur="1" fill="hold">
                                          <p:stCondLst>
                                            <p:cond delay="499"/>
                                          </p:stCondLst>
                                        </p:cTn>
                                        <p:tgtEl>
                                          <p:spTgt spid="35">
                                            <p:txEl>
                                              <p:pRg st="4" end="4"/>
                                            </p:txEl>
                                          </p:spTgt>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2" grpId="0"/>
      <p:bldP spid="2" grpId="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71407" y="756481"/>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汽车剧烈碰撞时，安全气囊中发生反应：</a:t>
            </a:r>
            <a:r>
              <a:rPr lang="en-US" altLang="zh-CN" sz="2800" kern="100" dirty="0">
                <a:latin typeface="Times New Roman"/>
                <a:ea typeface="华文细黑"/>
                <a:cs typeface="Courier New"/>
              </a:rPr>
              <a:t>10NaN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2KNO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16N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。若氧化产物比还原产物多</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，则下列判断正确的是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40.0 L 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有</a:t>
            </a:r>
            <a:r>
              <a:rPr lang="en-US" altLang="zh-CN" sz="2800" kern="100" dirty="0">
                <a:latin typeface="Times New Roman"/>
                <a:ea typeface="华文细黑"/>
                <a:cs typeface="Courier New"/>
              </a:rPr>
              <a:t>0.250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被氧化</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转移电子的物质的量为</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3.75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8181414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矩形 33"/>
          <p:cNvSpPr/>
          <p:nvPr/>
        </p:nvSpPr>
        <p:spPr>
          <a:xfrm>
            <a:off x="170230" y="609907"/>
            <a:ext cx="11755638" cy="6247608"/>
          </a:xfrm>
          <a:prstGeom prst="rect">
            <a:avLst/>
          </a:prstGeom>
        </p:spPr>
        <p:txBody>
          <a:bodyPr>
            <a:spAutoFit/>
          </a:bodyPr>
          <a:lstStyle/>
          <a:p>
            <a:pPr lvl="0" algn="just">
              <a:lnSpc>
                <a:spcPct val="12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根据方程式，氧化产物和还原产物都是氮气，假设氧化产物有</a:t>
            </a:r>
          </a:p>
          <a:p>
            <a:pPr lvl="0" algn="just">
              <a:lnSpc>
                <a:spcPct val="120000"/>
              </a:lnSpc>
            </a:pPr>
            <a:r>
              <a:rPr lang="en-US" altLang="zh-CN" sz="2800" kern="100" dirty="0">
                <a:latin typeface="Times New Roman"/>
                <a:ea typeface="楷体_GB2312"/>
              </a:rPr>
              <a:t>15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，则还原产物有</a:t>
            </a:r>
            <a:r>
              <a:rPr lang="en-US" altLang="zh-CN" sz="2800" kern="100" dirty="0">
                <a:latin typeface="Times New Roman"/>
                <a:ea typeface="楷体_GB2312"/>
              </a:rPr>
              <a:t>1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algn="just">
              <a:lnSpc>
                <a:spcPct val="120000"/>
              </a:lnSpc>
              <a:spcAft>
                <a:spcPts val="0"/>
              </a:spcAft>
            </a:pPr>
            <a:r>
              <a:rPr lang="en-US" altLang="zh-CN" sz="2800" kern="100" spc="-50" dirty="0" smtClean="0">
                <a:latin typeface="Times New Roman"/>
                <a:ea typeface="华文细黑"/>
                <a:cs typeface="Courier New"/>
              </a:rPr>
              <a:t>10NaN</a:t>
            </a:r>
            <a:r>
              <a:rPr lang="en-US" altLang="zh-CN" sz="2800" kern="100" spc="-50" baseline="-25000" dirty="0" smtClean="0">
                <a:latin typeface="Times New Roman"/>
                <a:ea typeface="华文细黑"/>
                <a:cs typeface="Courier New"/>
              </a:rPr>
              <a:t>3</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2KNO</a:t>
            </a:r>
            <a:r>
              <a:rPr lang="en-US" altLang="zh-CN" sz="2800" kern="100" spc="-50" baseline="-25000" dirty="0">
                <a:latin typeface="Times New Roman"/>
                <a:ea typeface="华文细黑"/>
                <a:cs typeface="Courier New"/>
              </a:rPr>
              <a:t>3</a:t>
            </a:r>
            <a:r>
              <a:rPr lang="en-US" altLang="zh-CN" sz="2800" kern="100" spc="-50" dirty="0">
                <a:latin typeface="Times New Roman"/>
                <a:ea typeface="华文细黑"/>
                <a:cs typeface="Courier New"/>
              </a:rPr>
              <a:t>===K</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5Na</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15N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氧化产物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还原产物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　</a:t>
            </a:r>
            <a:r>
              <a:rPr lang="en-US" altLang="zh-CN" sz="2800" kern="100" spc="-50" dirty="0" err="1">
                <a:latin typeface="Times New Roman"/>
                <a:ea typeface="华文细黑"/>
                <a:cs typeface="Courier New"/>
              </a:rPr>
              <a:t>Δ</a:t>
            </a:r>
            <a:r>
              <a:rPr lang="en-US" altLang="zh-CN" sz="2800" i="1" kern="100" spc="-50" dirty="0" err="1">
                <a:latin typeface="Times New Roman"/>
                <a:ea typeface="华文细黑"/>
                <a:cs typeface="Courier New"/>
              </a:rPr>
              <a:t>n</a:t>
            </a:r>
            <a:endParaRPr lang="zh-CN" altLang="zh-CN" sz="2800" kern="100" spc="-5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15                             1                            </a:t>
            </a:r>
            <a:r>
              <a:rPr lang="en-US" altLang="zh-CN" sz="2800" kern="100" dirty="0">
                <a:latin typeface="Times New Roman"/>
                <a:ea typeface="华文细黑"/>
                <a:cs typeface="Courier New"/>
              </a:rPr>
              <a:t>14</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x</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y</a:t>
            </a:r>
            <a:r>
              <a:rPr lang="en-US" altLang="zh-CN" sz="2800" kern="100" dirty="0" smtClean="0">
                <a:latin typeface="Times New Roman"/>
                <a:ea typeface="华文细黑"/>
                <a:cs typeface="Courier New"/>
              </a:rPr>
              <a:t>                          1.75</a:t>
            </a:r>
            <a:endParaRPr lang="zh-CN" altLang="zh-CN" sz="2800" kern="100" dirty="0">
              <a:latin typeface="宋体"/>
              <a:cs typeface="Courier New"/>
            </a:endParaRPr>
          </a:p>
          <a:p>
            <a:pPr algn="just">
              <a:lnSpc>
                <a:spcPct val="120000"/>
              </a:lnSpc>
              <a:spcAft>
                <a:spcPts val="0"/>
              </a:spcAft>
            </a:pP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项，生成</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标准状况下的体积是</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44.8 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B</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被还原，故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C</a:t>
            </a:r>
            <a:r>
              <a:rPr lang="zh-CN" altLang="zh-CN" sz="2800" kern="100" dirty="0">
                <a:latin typeface="Times New Roman"/>
                <a:ea typeface="华文细黑"/>
                <a:cs typeface="Times New Roman"/>
              </a:rPr>
              <a:t>项，转移电子的物质的量为</a:t>
            </a:r>
            <a:r>
              <a:rPr lang="en-US" altLang="zh-CN" sz="2800" kern="100" dirty="0">
                <a:latin typeface="Times New Roman"/>
                <a:ea typeface="华文细黑"/>
                <a:cs typeface="Courier New"/>
              </a:rPr>
              <a:t>0.125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D</a:t>
            </a:r>
            <a:r>
              <a:rPr lang="zh-CN" altLang="zh-CN" sz="2800" kern="100" dirty="0">
                <a:latin typeface="Times New Roman"/>
                <a:ea typeface="华文细黑"/>
                <a:cs typeface="Times New Roman"/>
              </a:rPr>
              <a:t>项，被氧化的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1.875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2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755379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blinds(horizontal)">
                                      <p:cBhvr>
                                        <p:cTn id="7" dur="750"/>
                                        <p:tgtEl>
                                          <p:spTgt spid="34">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4">
                                            <p:txEl>
                                              <p:pRg st="1" end="1"/>
                                            </p:txEl>
                                          </p:spTgt>
                                        </p:tgtEl>
                                        <p:attrNameLst>
                                          <p:attrName>style.visibility</p:attrName>
                                        </p:attrNameLst>
                                      </p:cBhvr>
                                      <p:to>
                                        <p:strVal val="visible"/>
                                      </p:to>
                                    </p:set>
                                    <p:animEffect transition="in" filter="blinds(horizontal)">
                                      <p:cBhvr>
                                        <p:cTn id="10" dur="750"/>
                                        <p:tgtEl>
                                          <p:spTgt spid="34">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4">
                                            <p:txEl>
                                              <p:pRg st="2" end="2"/>
                                            </p:txEl>
                                          </p:spTgt>
                                        </p:tgtEl>
                                        <p:attrNameLst>
                                          <p:attrName>style.visibility</p:attrName>
                                        </p:attrNameLst>
                                      </p:cBhvr>
                                      <p:to>
                                        <p:strVal val="visible"/>
                                      </p:to>
                                    </p:set>
                                    <p:animEffect transition="in" filter="blinds(horizontal)">
                                      <p:cBhvr>
                                        <p:cTn id="13" dur="750"/>
                                        <p:tgtEl>
                                          <p:spTgt spid="34">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4">
                                            <p:txEl>
                                              <p:pRg st="3" end="3"/>
                                            </p:txEl>
                                          </p:spTgt>
                                        </p:tgtEl>
                                        <p:attrNameLst>
                                          <p:attrName>style.visibility</p:attrName>
                                        </p:attrNameLst>
                                      </p:cBhvr>
                                      <p:to>
                                        <p:strVal val="visible"/>
                                      </p:to>
                                    </p:set>
                                    <p:animEffect transition="in" filter="blinds(horizontal)">
                                      <p:cBhvr>
                                        <p:cTn id="16" dur="750"/>
                                        <p:tgtEl>
                                          <p:spTgt spid="34">
                                            <p:txEl>
                                              <p:pRg st="3" end="3"/>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34">
                                            <p:txEl>
                                              <p:pRg st="4" end="4"/>
                                            </p:txEl>
                                          </p:spTgt>
                                        </p:tgtEl>
                                        <p:attrNameLst>
                                          <p:attrName>style.visibility</p:attrName>
                                        </p:attrNameLst>
                                      </p:cBhvr>
                                      <p:to>
                                        <p:strVal val="visible"/>
                                      </p:to>
                                    </p:set>
                                    <p:animEffect transition="in" filter="blinds(horizontal)">
                                      <p:cBhvr>
                                        <p:cTn id="19" dur="750"/>
                                        <p:tgtEl>
                                          <p:spTgt spid="34">
                                            <p:txEl>
                                              <p:pRg st="4" end="4"/>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34">
                                            <p:txEl>
                                              <p:pRg st="5" end="5"/>
                                            </p:txEl>
                                          </p:spTgt>
                                        </p:tgtEl>
                                        <p:attrNameLst>
                                          <p:attrName>style.visibility</p:attrName>
                                        </p:attrNameLst>
                                      </p:cBhvr>
                                      <p:to>
                                        <p:strVal val="visible"/>
                                      </p:to>
                                    </p:set>
                                    <p:animEffect transition="in" filter="blinds(horizontal)">
                                      <p:cBhvr>
                                        <p:cTn id="22" dur="750"/>
                                        <p:tgtEl>
                                          <p:spTgt spid="34">
                                            <p:txEl>
                                              <p:pRg st="5" end="5"/>
                                            </p:txEl>
                                          </p:spTgt>
                                        </p:tgtEl>
                                      </p:cBhvr>
                                    </p:animEffect>
                                  </p:childTnLst>
                                </p:cTn>
                              </p:par>
                            </p:childTnLst>
                          </p:cTn>
                        </p:par>
                        <p:par>
                          <p:cTn id="23" fill="hold">
                            <p:stCondLst>
                              <p:cond delay="750"/>
                            </p:stCondLst>
                            <p:childTnLst>
                              <p:par>
                                <p:cTn id="24" presetID="3" presetClass="entr" presetSubtype="10" fill="hold" nodeType="afterEffect">
                                  <p:stCondLst>
                                    <p:cond delay="0"/>
                                  </p:stCondLst>
                                  <p:childTnLst>
                                    <p:set>
                                      <p:cBhvr>
                                        <p:cTn id="25" dur="1" fill="hold">
                                          <p:stCondLst>
                                            <p:cond delay="0"/>
                                          </p:stCondLst>
                                        </p:cTn>
                                        <p:tgtEl>
                                          <p:spTgt spid="34">
                                            <p:txEl>
                                              <p:pRg st="6" end="6"/>
                                            </p:txEl>
                                          </p:spTgt>
                                        </p:tgtEl>
                                        <p:attrNameLst>
                                          <p:attrName>style.visibility</p:attrName>
                                        </p:attrNameLst>
                                      </p:cBhvr>
                                      <p:to>
                                        <p:strVal val="visible"/>
                                      </p:to>
                                    </p:set>
                                    <p:animEffect transition="in" filter="blinds(horizontal)">
                                      <p:cBhvr>
                                        <p:cTn id="26" dur="750"/>
                                        <p:tgtEl>
                                          <p:spTgt spid="34">
                                            <p:txEl>
                                              <p:pRg st="6" end="6"/>
                                            </p:txEl>
                                          </p:spTgt>
                                        </p:tgtEl>
                                      </p:cBhvr>
                                    </p:animEffect>
                                  </p:childTnLst>
                                </p:cTn>
                              </p:par>
                            </p:childTnLst>
                          </p:cTn>
                        </p:par>
                        <p:par>
                          <p:cTn id="27" fill="hold">
                            <p:stCondLst>
                              <p:cond delay="1500"/>
                            </p:stCondLst>
                            <p:childTnLst>
                              <p:par>
                                <p:cTn id="28" presetID="3" presetClass="entr" presetSubtype="10" fill="hold" nodeType="afterEffect">
                                  <p:stCondLst>
                                    <p:cond delay="0"/>
                                  </p:stCondLst>
                                  <p:childTnLst>
                                    <p:set>
                                      <p:cBhvr>
                                        <p:cTn id="29" dur="1" fill="hold">
                                          <p:stCondLst>
                                            <p:cond delay="0"/>
                                          </p:stCondLst>
                                        </p:cTn>
                                        <p:tgtEl>
                                          <p:spTgt spid="34">
                                            <p:txEl>
                                              <p:pRg st="7" end="7"/>
                                            </p:txEl>
                                          </p:spTgt>
                                        </p:tgtEl>
                                        <p:attrNameLst>
                                          <p:attrName>style.visibility</p:attrName>
                                        </p:attrNameLst>
                                      </p:cBhvr>
                                      <p:to>
                                        <p:strVal val="visible"/>
                                      </p:to>
                                    </p:set>
                                    <p:animEffect transition="in" filter="blinds(horizontal)">
                                      <p:cBhvr>
                                        <p:cTn id="30" dur="750"/>
                                        <p:tgtEl>
                                          <p:spTgt spid="34">
                                            <p:txEl>
                                              <p:pRg st="7" end="7"/>
                                            </p:txEl>
                                          </p:spTgt>
                                        </p:tgtEl>
                                      </p:cBhvr>
                                    </p:animEffect>
                                  </p:childTnLst>
                                </p:cTn>
                              </p:par>
                            </p:childTnLst>
                          </p:cTn>
                        </p:par>
                        <p:par>
                          <p:cTn id="31" fill="hold">
                            <p:stCondLst>
                              <p:cond delay="2250"/>
                            </p:stCondLst>
                            <p:childTnLst>
                              <p:par>
                                <p:cTn id="32" presetID="3" presetClass="entr" presetSubtype="10" fill="hold" nodeType="afterEffect">
                                  <p:stCondLst>
                                    <p:cond delay="0"/>
                                  </p:stCondLst>
                                  <p:childTnLst>
                                    <p:set>
                                      <p:cBhvr>
                                        <p:cTn id="33" dur="1" fill="hold">
                                          <p:stCondLst>
                                            <p:cond delay="0"/>
                                          </p:stCondLst>
                                        </p:cTn>
                                        <p:tgtEl>
                                          <p:spTgt spid="34">
                                            <p:txEl>
                                              <p:pRg st="8" end="8"/>
                                            </p:txEl>
                                          </p:spTgt>
                                        </p:tgtEl>
                                        <p:attrNameLst>
                                          <p:attrName>style.visibility</p:attrName>
                                        </p:attrNameLst>
                                      </p:cBhvr>
                                      <p:to>
                                        <p:strVal val="visible"/>
                                      </p:to>
                                    </p:set>
                                    <p:animEffect transition="in" filter="blinds(horizontal)">
                                      <p:cBhvr>
                                        <p:cTn id="34" dur="750"/>
                                        <p:tgtEl>
                                          <p:spTgt spid="34">
                                            <p:txEl>
                                              <p:pRg st="8" end="8"/>
                                            </p:txEl>
                                          </p:spTgt>
                                        </p:tgtEl>
                                      </p:cBhvr>
                                    </p:animEffect>
                                  </p:childTnLst>
                                </p:cTn>
                              </p:par>
                            </p:childTnLst>
                          </p:cTn>
                        </p:par>
                        <p:par>
                          <p:cTn id="35" fill="hold">
                            <p:stCondLst>
                              <p:cond delay="3000"/>
                            </p:stCondLst>
                            <p:childTnLst>
                              <p:par>
                                <p:cTn id="36" presetID="3" presetClass="entr" presetSubtype="10" fill="hold" nodeType="afterEffect">
                                  <p:stCondLst>
                                    <p:cond delay="0"/>
                                  </p:stCondLst>
                                  <p:childTnLst>
                                    <p:set>
                                      <p:cBhvr>
                                        <p:cTn id="37" dur="1" fill="hold">
                                          <p:stCondLst>
                                            <p:cond delay="0"/>
                                          </p:stCondLst>
                                        </p:cTn>
                                        <p:tgtEl>
                                          <p:spTgt spid="34">
                                            <p:txEl>
                                              <p:pRg st="9" end="9"/>
                                            </p:txEl>
                                          </p:spTgt>
                                        </p:tgtEl>
                                        <p:attrNameLst>
                                          <p:attrName>style.visibility</p:attrName>
                                        </p:attrNameLst>
                                      </p:cBhvr>
                                      <p:to>
                                        <p:strVal val="visible"/>
                                      </p:to>
                                    </p:set>
                                    <p:animEffect transition="in" filter="blinds(horizontal)">
                                      <p:cBhvr>
                                        <p:cTn id="38" dur="750"/>
                                        <p:tgtEl>
                                          <p:spTgt spid="34">
                                            <p:txEl>
                                              <p:pRg st="9" end="9"/>
                                            </p:txEl>
                                          </p:spTgt>
                                        </p:tgtEl>
                                      </p:cBhvr>
                                    </p:animEffect>
                                  </p:childTnLst>
                                </p:cTn>
                              </p:par>
                            </p:childTnLst>
                          </p:cTn>
                        </p:par>
                        <p:par>
                          <p:cTn id="39" fill="hold">
                            <p:stCondLst>
                              <p:cond delay="3750"/>
                            </p:stCondLst>
                            <p:childTnLst>
                              <p:par>
                                <p:cTn id="40" presetID="3" presetClass="entr" presetSubtype="10" fill="hold" nodeType="afterEffect">
                                  <p:stCondLst>
                                    <p:cond delay="0"/>
                                  </p:stCondLst>
                                  <p:childTnLst>
                                    <p:set>
                                      <p:cBhvr>
                                        <p:cTn id="41" dur="1" fill="hold">
                                          <p:stCondLst>
                                            <p:cond delay="0"/>
                                          </p:stCondLst>
                                        </p:cTn>
                                        <p:tgtEl>
                                          <p:spTgt spid="34">
                                            <p:txEl>
                                              <p:pRg st="10" end="10"/>
                                            </p:txEl>
                                          </p:spTgt>
                                        </p:tgtEl>
                                        <p:attrNameLst>
                                          <p:attrName>style.visibility</p:attrName>
                                        </p:attrNameLst>
                                      </p:cBhvr>
                                      <p:to>
                                        <p:strVal val="visible"/>
                                      </p:to>
                                    </p:set>
                                    <p:animEffect transition="in" filter="blinds(horizontal)">
                                      <p:cBhvr>
                                        <p:cTn id="42" dur="75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10092" y="633057"/>
            <a:ext cx="11639246"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8.</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35.8 g 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组成的合金溶于足量的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溶液中，产生</a:t>
            </a:r>
            <a:r>
              <a:rPr lang="en-US" altLang="zh-CN" sz="2800" kern="100" dirty="0">
                <a:latin typeface="Times New Roman"/>
                <a:ea typeface="华文细黑"/>
                <a:cs typeface="Courier New"/>
              </a:rPr>
              <a:t>6.72 L</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。另取等质量的该合金溶于过量的稀硝酸中，生成</a:t>
            </a:r>
            <a:r>
              <a:rPr lang="en-US" altLang="zh-CN" sz="2800" kern="100" dirty="0">
                <a:latin typeface="Times New Roman"/>
                <a:ea typeface="华文细黑"/>
                <a:cs typeface="Courier New"/>
              </a:rPr>
              <a:t>13.44 L NO(</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，向反应后的溶液中加入足量的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溶液，得到沉淀的质量为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A.66.4 g  </a:t>
            </a:r>
            <a:r>
              <a:rPr lang="en-US" altLang="zh-CN" sz="2800" kern="100" dirty="0" smtClean="0">
                <a:latin typeface="Times New Roman"/>
                <a:ea typeface="华文细黑"/>
                <a:cs typeface="Courier New"/>
              </a:rPr>
              <a:t>			B.50.8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C.44.8 g  </a:t>
            </a:r>
            <a:r>
              <a:rPr lang="en-US" altLang="zh-CN" sz="2800" kern="100" dirty="0" smtClean="0">
                <a:latin typeface="Times New Roman"/>
                <a:ea typeface="华文细黑"/>
                <a:cs typeface="Courier New"/>
              </a:rPr>
              <a:t>			D.39.2 g</a:t>
            </a:r>
            <a:endParaRPr lang="en-US" altLang="zh-CN" sz="2800" kern="100" dirty="0" smtClean="0">
              <a:latin typeface="宋体"/>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1921345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 name="矩形 36"/>
          <p:cNvSpPr/>
          <p:nvPr/>
        </p:nvSpPr>
        <p:spPr>
          <a:xfrm>
            <a:off x="182376" y="1775615"/>
            <a:ext cx="11755638" cy="5133713"/>
          </a:xfrm>
          <a:prstGeom prst="rect">
            <a:avLst/>
          </a:prstGeom>
        </p:spPr>
        <p:txBody>
          <a:bodyPr>
            <a:spAutoFit/>
          </a:bodyPr>
          <a:lstStyle/>
          <a:p>
            <a:pPr algn="just">
              <a:lnSpc>
                <a:spcPct val="130000"/>
              </a:lnSpc>
              <a:spcAft>
                <a:spcPts val="0"/>
              </a:spcAft>
            </a:pPr>
            <a:r>
              <a:rPr lang="en-US" altLang="zh-CN" sz="2800" i="1" kern="100" dirty="0">
                <a:latin typeface="Times New Roman"/>
                <a:ea typeface="华文细黑"/>
              </a:rPr>
              <a:t>n</a:t>
            </a:r>
            <a:r>
              <a:rPr lang="en-US" altLang="zh-CN" sz="2800" kern="100" dirty="0">
                <a:latin typeface="Times New Roman"/>
                <a:ea typeface="华文细黑"/>
              </a:rPr>
              <a:t>(Al)</a:t>
            </a:r>
            <a:r>
              <a:rPr lang="zh-CN" altLang="zh-CN" sz="2800" kern="100" dirty="0">
                <a:latin typeface="Times New Roman"/>
                <a:ea typeface="华文细黑"/>
                <a:cs typeface="Times New Roman"/>
              </a:rPr>
              <a:t>＝</a:t>
            </a:r>
            <a:r>
              <a:rPr lang="en-US" altLang="zh-CN" sz="2800" kern="100" dirty="0">
                <a:latin typeface="Times New Roman"/>
                <a:ea typeface="华文细黑"/>
              </a:rPr>
              <a:t>0.2 </a:t>
            </a:r>
            <a:r>
              <a:rPr lang="en-US" altLang="zh-CN" sz="2800" kern="100" dirty="0" err="1">
                <a:latin typeface="Times New Roman"/>
                <a:ea typeface="华文细黑"/>
              </a:rPr>
              <a:t>mol</a:t>
            </a:r>
            <a:r>
              <a:rPr lang="zh-CN" altLang="zh-CN" sz="2800" kern="100" dirty="0">
                <a:latin typeface="Times New Roman"/>
                <a:ea typeface="华文细黑"/>
                <a:cs typeface="Times New Roman"/>
              </a:rPr>
              <a:t>，故金属铝的质量为</a:t>
            </a:r>
            <a:r>
              <a:rPr lang="en-US" altLang="zh-CN" sz="2800" kern="100" dirty="0">
                <a:latin typeface="Times New Roman"/>
                <a:ea typeface="华文细黑"/>
              </a:rPr>
              <a:t>0.2 mol</a:t>
            </a:r>
            <a:r>
              <a:rPr lang="en-US" altLang="zh-CN" sz="2800" kern="100" dirty="0">
                <a:latin typeface="宋体"/>
                <a:ea typeface="华文细黑"/>
                <a:cs typeface="Times New Roman"/>
              </a:rPr>
              <a:t>×</a:t>
            </a:r>
            <a:r>
              <a:rPr lang="en-US" altLang="zh-CN" sz="2800" kern="100" dirty="0">
                <a:latin typeface="Times New Roman"/>
                <a:ea typeface="华文细黑"/>
              </a:rPr>
              <a:t>27 </a:t>
            </a:r>
            <a:r>
              <a:rPr lang="en-US" altLang="zh-CN" sz="2800" kern="100" dirty="0" err="1">
                <a:latin typeface="Times New Roman"/>
                <a:ea typeface="华文细黑"/>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rPr>
              <a:t>1</a:t>
            </a:r>
            <a:r>
              <a:rPr lang="zh-CN" altLang="zh-CN" sz="2800" kern="100" dirty="0">
                <a:latin typeface="Times New Roman"/>
                <a:ea typeface="华文细黑"/>
                <a:cs typeface="Times New Roman"/>
              </a:rPr>
              <a:t>＝</a:t>
            </a:r>
            <a:r>
              <a:rPr lang="en-US" altLang="zh-CN" sz="2800" kern="100" dirty="0">
                <a:latin typeface="Times New Roman"/>
                <a:ea typeface="华文细黑"/>
              </a:rPr>
              <a:t>5.4 g</a:t>
            </a:r>
            <a:r>
              <a:rPr lang="zh-CN" altLang="zh-CN" sz="2800" kern="100" dirty="0">
                <a:latin typeface="Times New Roman"/>
                <a:ea typeface="华文细黑"/>
                <a:cs typeface="Times New Roman"/>
              </a:rPr>
              <a:t>，金属铝提供电子的量是</a:t>
            </a:r>
            <a:r>
              <a:rPr lang="en-US" altLang="zh-CN" sz="2800" kern="100" dirty="0">
                <a:latin typeface="Times New Roman"/>
                <a:ea typeface="华文细黑"/>
              </a:rPr>
              <a:t>0.6 </a:t>
            </a:r>
            <a:r>
              <a:rPr lang="en-US" altLang="zh-CN" sz="2800" kern="100" dirty="0" err="1">
                <a:latin typeface="Times New Roman"/>
                <a:ea typeface="华文细黑"/>
              </a:rPr>
              <a:t>mol</a:t>
            </a:r>
            <a:r>
              <a:rPr lang="zh-CN" altLang="zh-CN" sz="2800" kern="100" dirty="0">
                <a:latin typeface="Times New Roman"/>
                <a:ea typeface="华文细黑"/>
                <a:cs typeface="Times New Roman"/>
              </a:rPr>
              <a:t>。将合金溶于过量稀硝酸中，分别生成</a:t>
            </a:r>
            <a:r>
              <a:rPr lang="en-US" altLang="zh-CN" sz="2800" kern="100" dirty="0">
                <a:latin typeface="Times New Roman"/>
                <a:ea typeface="华文细黑"/>
              </a:rPr>
              <a:t>Al</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Fe</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Cu</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，根据电子守恒</a:t>
            </a:r>
            <a:r>
              <a:rPr lang="zh-CN" altLang="zh-CN" sz="2800" kern="100" dirty="0" smtClean="0">
                <a:latin typeface="Times New Roman"/>
                <a:ea typeface="华文细黑"/>
                <a:cs typeface="Times New Roman"/>
              </a:rPr>
              <a:t>，</a:t>
            </a:r>
            <a:endParaRPr lang="en-US" altLang="zh-CN" sz="2800" kern="100" dirty="0">
              <a:latin typeface="Times New Roman"/>
              <a:ea typeface="华文细黑"/>
              <a:cs typeface="Courier New"/>
            </a:endParaRPr>
          </a:p>
          <a:p>
            <a:pPr algn="just">
              <a:lnSpc>
                <a:spcPct val="130000"/>
              </a:lnSpc>
              <a:spcAft>
                <a:spcPts val="0"/>
              </a:spcAft>
            </a:pPr>
            <a:r>
              <a:rPr lang="en-US" altLang="zh-CN" sz="2800" kern="100" dirty="0" smtClean="0">
                <a:latin typeface="Times New Roman"/>
                <a:ea typeface="华文细黑"/>
              </a:rPr>
              <a:t>1.8 </a:t>
            </a:r>
            <a:r>
              <a:rPr lang="en-US" altLang="zh-CN" sz="2800" kern="100" dirty="0" err="1" smtClean="0">
                <a:latin typeface="Times New Roman"/>
                <a:ea typeface="华文细黑"/>
              </a:rPr>
              <a:t>mol</a:t>
            </a:r>
            <a:r>
              <a:rPr lang="zh-CN" altLang="zh-CN" sz="2800" kern="100" dirty="0" smtClean="0">
                <a:latin typeface="Times New Roman"/>
                <a:ea typeface="华文细黑"/>
              </a:rPr>
              <a:t>，</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共提供的电子物质的量为</a:t>
            </a:r>
            <a:r>
              <a:rPr lang="en-US" altLang="zh-CN" sz="2800" kern="100" dirty="0">
                <a:latin typeface="Times New Roman"/>
                <a:ea typeface="华文细黑"/>
                <a:cs typeface="Courier New"/>
              </a:rPr>
              <a:t>1.8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，向反应后的溶液中加入过量的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溶液，所得沉淀为氢氧化铁、氢氧化铜，由电荷守恒可知，反应中金属铁、铜提供的电子的物质的量等于生成碱的氢氧根离子的物质的量，即：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，所以反应后沉淀的质量等于</a:t>
            </a:r>
            <a:r>
              <a:rPr lang="en-US" altLang="zh-CN" sz="2800" kern="100" dirty="0">
                <a:latin typeface="Times New Roman"/>
                <a:ea typeface="华文细黑"/>
                <a:cs typeface="Courier New"/>
              </a:rPr>
              <a:t>35.8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5.4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50.8 g</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3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34705021"/>
              </p:ext>
            </p:extLst>
          </p:nvPr>
        </p:nvGraphicFramePr>
        <p:xfrm>
          <a:off x="3860310" y="2781693"/>
          <a:ext cx="7790346" cy="1095517"/>
        </p:xfrm>
        <a:graphic>
          <a:graphicData uri="http://schemas.openxmlformats.org/presentationml/2006/ole">
            <mc:AlternateContent xmlns:mc="http://schemas.openxmlformats.org/markup-compatibility/2006">
              <mc:Choice xmlns:v="urn:schemas-microsoft-com:vml" Requires="v">
                <p:oleObj spid="_x0000_s25899" name="文档" r:id="rId3" imgW="8027928" imgH="1127490" progId="Word.Document.12">
                  <p:embed/>
                </p:oleObj>
              </mc:Choice>
              <mc:Fallback>
                <p:oleObj name="文档" r:id="rId3" imgW="8027928" imgH="1127490" progId="Word.Document.12">
                  <p:embed/>
                  <p:pic>
                    <p:nvPicPr>
                      <p:cNvPr id="0" name=""/>
                      <p:cNvPicPr/>
                      <p:nvPr/>
                    </p:nvPicPr>
                    <p:blipFill>
                      <a:blip r:embed="rId4"/>
                      <a:stretch>
                        <a:fillRect/>
                      </a:stretch>
                    </p:blipFill>
                    <p:spPr>
                      <a:xfrm>
                        <a:off x="3860310" y="2781693"/>
                        <a:ext cx="7790346" cy="1095517"/>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224384" y="621403"/>
            <a:ext cx="11873194" cy="1212640"/>
          </a:xfrm>
          <a:prstGeom prst="rect">
            <a:avLst/>
          </a:prstGeom>
        </p:spPr>
        <p:txBody>
          <a:bodyPr>
            <a:spAutoFit/>
          </a:bodyPr>
          <a:lstStyle/>
          <a:p>
            <a:pPr lvl="0" algn="just">
              <a:lnSpc>
                <a:spcPct val="13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合金溶于足量的</a:t>
            </a:r>
            <a:r>
              <a:rPr lang="en-US" altLang="zh-CN" sz="2800" kern="100" dirty="0" err="1">
                <a:solidFill>
                  <a:prstClr val="black"/>
                </a:solidFill>
                <a:latin typeface="Times New Roman"/>
                <a:ea typeface="华文细黑"/>
              </a:rPr>
              <a:t>NaOH</a:t>
            </a:r>
            <a:r>
              <a:rPr lang="zh-CN" altLang="zh-CN" sz="2800" kern="100" dirty="0">
                <a:solidFill>
                  <a:prstClr val="black"/>
                </a:solidFill>
                <a:latin typeface="Times New Roman"/>
                <a:ea typeface="华文细黑"/>
                <a:cs typeface="Times New Roman"/>
              </a:rPr>
              <a:t>溶液中，金属铝和氢氧化钠反应产生氢气</a:t>
            </a:r>
            <a:endParaRPr lang="en-US" altLang="zh-CN" sz="2800" kern="100" dirty="0">
              <a:solidFill>
                <a:prstClr val="black"/>
              </a:solidFill>
              <a:latin typeface="Times New Roman"/>
              <a:ea typeface="华文细黑"/>
              <a:cs typeface="Times New Roman"/>
            </a:endParaRPr>
          </a:p>
          <a:p>
            <a:pPr lvl="0" algn="just">
              <a:lnSpc>
                <a:spcPct val="130000"/>
              </a:lnSpc>
            </a:pPr>
            <a:r>
              <a:rPr lang="en-US" altLang="zh-CN" sz="2800" kern="100" spc="-50" dirty="0">
                <a:solidFill>
                  <a:prstClr val="black"/>
                </a:solidFill>
                <a:latin typeface="Times New Roman"/>
                <a:ea typeface="华文细黑"/>
              </a:rPr>
              <a:t>6.72 L(</a:t>
            </a:r>
            <a:r>
              <a:rPr lang="zh-CN" altLang="zh-CN" sz="2800" kern="100" spc="-50" dirty="0">
                <a:solidFill>
                  <a:prstClr val="black"/>
                </a:solidFill>
                <a:latin typeface="Times New Roman"/>
                <a:ea typeface="华文细黑"/>
                <a:cs typeface="Times New Roman"/>
              </a:rPr>
              <a:t>标准状况</a:t>
            </a:r>
            <a:r>
              <a:rPr lang="en-US" altLang="zh-CN" sz="2800" kern="100" spc="-50" dirty="0">
                <a:solidFill>
                  <a:prstClr val="black"/>
                </a:solidFill>
                <a:latin typeface="Times New Roman"/>
                <a:ea typeface="华文细黑"/>
              </a:rPr>
              <a:t>)</a:t>
            </a:r>
            <a:r>
              <a:rPr lang="zh-CN" altLang="zh-CN" sz="2800" kern="100" spc="-50" dirty="0">
                <a:solidFill>
                  <a:prstClr val="black"/>
                </a:solidFill>
                <a:latin typeface="Times New Roman"/>
                <a:ea typeface="华文细黑"/>
                <a:cs typeface="Times New Roman"/>
              </a:rPr>
              <a:t>，</a:t>
            </a:r>
            <a:r>
              <a:rPr lang="en-US" altLang="zh-CN" sz="2800" kern="100" spc="-50" dirty="0">
                <a:solidFill>
                  <a:prstClr val="black"/>
                </a:solidFill>
                <a:latin typeface="Times New Roman"/>
                <a:ea typeface="华文细黑"/>
                <a:cs typeface="Times New Roman"/>
              </a:rPr>
              <a:t>                                                            </a:t>
            </a:r>
            <a:r>
              <a:rPr lang="zh-CN" altLang="zh-CN" sz="2800" kern="100" spc="-50" dirty="0">
                <a:solidFill>
                  <a:prstClr val="black"/>
                </a:solidFill>
                <a:latin typeface="Times New Roman"/>
                <a:ea typeface="华文细黑"/>
                <a:cs typeface="Times New Roman"/>
              </a:rPr>
              <a:t>根据电子转移守恒可知</a:t>
            </a:r>
            <a:r>
              <a:rPr lang="zh-CN" altLang="zh-CN" sz="2800" kern="100" spc="-50" dirty="0" smtClean="0">
                <a:solidFill>
                  <a:prstClr val="black"/>
                </a:solidFill>
                <a:latin typeface="Times New Roman"/>
                <a:ea typeface="华文细黑"/>
                <a:cs typeface="Times New Roman"/>
              </a:rPr>
              <a:t>，</a:t>
            </a:r>
            <a:endParaRPr lang="en-US" altLang="zh-CN" sz="2800" kern="100" spc="-5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372694562"/>
              </p:ext>
            </p:extLst>
          </p:nvPr>
        </p:nvGraphicFramePr>
        <p:xfrm>
          <a:off x="3096578" y="1148688"/>
          <a:ext cx="5404716" cy="1301750"/>
        </p:xfrm>
        <a:graphic>
          <a:graphicData uri="http://schemas.openxmlformats.org/presentationml/2006/ole">
            <mc:AlternateContent xmlns:mc="http://schemas.openxmlformats.org/markup-compatibility/2006">
              <mc:Choice xmlns:v="urn:schemas-microsoft-com:vml" Requires="v">
                <p:oleObj spid="_x0000_s25900" name="文档" r:id="rId19" imgW="5945254" imgH="1432042" progId="Word.Document.12">
                  <p:embed/>
                </p:oleObj>
              </mc:Choice>
              <mc:Fallback>
                <p:oleObj name="文档" r:id="rId19" imgW="5945254" imgH="1432042" progId="Word.Document.12">
                  <p:embed/>
                  <p:pic>
                    <p:nvPicPr>
                      <p:cNvPr id="0" name="对象 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096578" y="1148688"/>
                        <a:ext cx="5404716" cy="130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7462134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7">
                                            <p:txEl>
                                              <p:pRg st="0" end="0"/>
                                            </p:txEl>
                                          </p:spTgt>
                                        </p:tgtEl>
                                        <p:attrNameLst>
                                          <p:attrName>style.visibility</p:attrName>
                                        </p:attrNameLst>
                                      </p:cBhvr>
                                      <p:to>
                                        <p:strVal val="visible"/>
                                      </p:to>
                                    </p:set>
                                    <p:animEffect transition="in" filter="blinds(horizontal)">
                                      <p:cBhvr>
                                        <p:cTn id="14" dur="750"/>
                                        <p:tgtEl>
                                          <p:spTgt spid="37">
                                            <p:txEl>
                                              <p:pRg st="0" end="0"/>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37">
                                            <p:txEl>
                                              <p:pRg st="1" end="1"/>
                                            </p:txEl>
                                          </p:spTgt>
                                        </p:tgtEl>
                                        <p:attrNameLst>
                                          <p:attrName>style.visibility</p:attrName>
                                        </p:attrNameLst>
                                      </p:cBhvr>
                                      <p:to>
                                        <p:strVal val="visible"/>
                                      </p:to>
                                    </p:set>
                                    <p:animEffect transition="in" filter="blinds(horizontal)">
                                      <p:cBhvr>
                                        <p:cTn id="17" dur="750"/>
                                        <p:tgtEl>
                                          <p:spTgt spid="37">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750"/>
                                        <p:tgtEl>
                                          <p:spTgt spid="3"/>
                                        </p:tgtEl>
                                      </p:cBhvr>
                                    </p:animEffect>
                                  </p:childTnLst>
                                </p:cTn>
                              </p:par>
                            </p:childTnLst>
                          </p:cTn>
                        </p:par>
                        <p:par>
                          <p:cTn id="21" fill="hold">
                            <p:stCondLst>
                              <p:cond delay="1500"/>
                            </p:stCondLst>
                            <p:childTnLst>
                              <p:par>
                                <p:cTn id="22" presetID="3" presetClass="entr" presetSubtype="10" fill="hold" nodeType="afterEffect">
                                  <p:stCondLst>
                                    <p:cond delay="0"/>
                                  </p:stCondLst>
                                  <p:childTnLst>
                                    <p:set>
                                      <p:cBhvr>
                                        <p:cTn id="23" dur="1" fill="hold">
                                          <p:stCondLst>
                                            <p:cond delay="0"/>
                                          </p:stCondLst>
                                        </p:cTn>
                                        <p:tgtEl>
                                          <p:spTgt spid="37">
                                            <p:txEl>
                                              <p:pRg st="2" end="2"/>
                                            </p:txEl>
                                          </p:spTgt>
                                        </p:tgtEl>
                                        <p:attrNameLst>
                                          <p:attrName>style.visibility</p:attrName>
                                        </p:attrNameLst>
                                      </p:cBhvr>
                                      <p:to>
                                        <p:strVal val="visible"/>
                                      </p:to>
                                    </p:set>
                                    <p:animEffect transition="in" filter="blinds(horizontal)">
                                      <p:cBhvr>
                                        <p:cTn id="24" dur="750"/>
                                        <p:tgtEl>
                                          <p:spTgt spid="3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236920" y="609907"/>
            <a:ext cx="11639246"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9.</a:t>
            </a:r>
            <a:r>
              <a:rPr lang="zh-CN" altLang="zh-CN" sz="2800" kern="100" dirty="0">
                <a:latin typeface="Times New Roman"/>
                <a:ea typeface="华文细黑"/>
                <a:cs typeface="Times New Roman"/>
              </a:rPr>
              <a:t>取一定量</a:t>
            </a:r>
            <a:r>
              <a:rPr lang="en-US" altLang="zh-CN" sz="2800" kern="100" dirty="0" err="1">
                <a:latin typeface="Times New Roman"/>
                <a:ea typeface="华文细黑"/>
                <a:cs typeface="Courier New"/>
              </a:rPr>
              <a:t>FeO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的混合物，在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流中加热充分反应。冷却，称得剩余固体比原混合物质量减轻</a:t>
            </a:r>
            <a:r>
              <a:rPr lang="en-US" altLang="zh-CN" sz="2800" kern="100" dirty="0">
                <a:latin typeface="Times New Roman"/>
                <a:ea typeface="华文细黑"/>
                <a:cs typeface="Courier New"/>
              </a:rPr>
              <a:t>1.200 g</a:t>
            </a:r>
            <a:r>
              <a:rPr lang="zh-CN" altLang="zh-CN" sz="2800" kern="100" dirty="0">
                <a:latin typeface="Times New Roman"/>
                <a:ea typeface="华文细黑"/>
                <a:cs typeface="Times New Roman"/>
              </a:rPr>
              <a:t>。若将同量的该混合物与盐酸反应完全，至少需</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盐酸的体积为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A.37.5 mL  </a:t>
            </a:r>
            <a:r>
              <a:rPr lang="en-US" altLang="zh-CN" sz="2800" kern="100" dirty="0" smtClean="0">
                <a:latin typeface="Times New Roman"/>
                <a:ea typeface="华文细黑"/>
                <a:cs typeface="Courier New"/>
              </a:rPr>
              <a:t>			B.75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C.150 mL  </a:t>
            </a:r>
            <a:r>
              <a:rPr lang="en-US" altLang="zh-CN" sz="2800" kern="100" dirty="0" smtClean="0">
                <a:latin typeface="Times New Roman"/>
                <a:ea typeface="华文细黑"/>
                <a:cs typeface="Courier New"/>
              </a:rPr>
              <a:t>			D.300 </a:t>
            </a:r>
            <a:r>
              <a:rPr lang="en-US" altLang="zh-CN" sz="2800" kern="100" dirty="0">
                <a:latin typeface="Times New Roman"/>
                <a:ea typeface="华文细黑"/>
                <a:cs typeface="Courier New"/>
              </a:rPr>
              <a:t>mL</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107616294"/>
              </p:ext>
            </p:extLst>
          </p:nvPr>
        </p:nvGraphicFramePr>
        <p:xfrm>
          <a:off x="309748" y="3821597"/>
          <a:ext cx="6453188" cy="1390650"/>
        </p:xfrm>
        <a:graphic>
          <a:graphicData uri="http://schemas.openxmlformats.org/presentationml/2006/ole">
            <mc:AlternateContent xmlns:mc="http://schemas.openxmlformats.org/markup-compatibility/2006">
              <mc:Choice xmlns:v="urn:schemas-microsoft-com:vml" Requires="v">
                <p:oleObj spid="_x0000_s27036" name="文档" r:id="rId3" imgW="6453232" imgH="1391364" progId="Word.Document.12">
                  <p:embed/>
                </p:oleObj>
              </mc:Choice>
              <mc:Fallback>
                <p:oleObj name="文档" r:id="rId3" imgW="6453232" imgH="1391364" progId="Word.Document.12">
                  <p:embed/>
                  <p:pic>
                    <p:nvPicPr>
                      <p:cNvPr id="0" name=""/>
                      <p:cNvPicPr/>
                      <p:nvPr/>
                    </p:nvPicPr>
                    <p:blipFill>
                      <a:blip r:embed="rId4"/>
                      <a:stretch>
                        <a:fillRect/>
                      </a:stretch>
                    </p:blipFill>
                    <p:spPr>
                      <a:xfrm>
                        <a:off x="309748" y="3821597"/>
                        <a:ext cx="6453188" cy="1390650"/>
                      </a:xfrm>
                      <a:prstGeom prst="rect">
                        <a:avLst/>
                      </a:prstGeom>
                    </p:spPr>
                  </p:pic>
                </p:oleObj>
              </mc:Fallback>
            </mc:AlternateContent>
          </a:graphicData>
        </a:graphic>
      </p:graphicFrame>
      <p:sp>
        <p:nvSpPr>
          <p:cNvPr id="4" name="矩形 3"/>
          <p:cNvSpPr/>
          <p:nvPr/>
        </p:nvSpPr>
        <p:spPr>
          <a:xfrm>
            <a:off x="274517" y="4695853"/>
            <a:ext cx="6013185"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290138629"/>
              </p:ext>
            </p:extLst>
          </p:nvPr>
        </p:nvGraphicFramePr>
        <p:xfrm>
          <a:off x="317350" y="5457461"/>
          <a:ext cx="9164638" cy="1381125"/>
        </p:xfrm>
        <a:graphic>
          <a:graphicData uri="http://schemas.openxmlformats.org/presentationml/2006/ole">
            <mc:AlternateContent xmlns:mc="http://schemas.openxmlformats.org/markup-compatibility/2006">
              <mc:Choice xmlns:v="urn:schemas-microsoft-com:vml" Requires="v">
                <p:oleObj spid="_x0000_s27037" name="文档" r:id="rId5" imgW="9166394" imgH="1383300" progId="Word.Document.12">
                  <p:embed/>
                </p:oleObj>
              </mc:Choice>
              <mc:Fallback>
                <p:oleObj name="文档" r:id="rId5" imgW="9166394" imgH="1383300" progId="Word.Document.12">
                  <p:embed/>
                  <p:pic>
                    <p:nvPicPr>
                      <p:cNvPr id="0" name=""/>
                      <p:cNvPicPr/>
                      <p:nvPr/>
                    </p:nvPicPr>
                    <p:blipFill>
                      <a:blip r:embed="rId6"/>
                      <a:stretch>
                        <a:fillRect/>
                      </a:stretch>
                    </p:blipFill>
                    <p:spPr>
                      <a:xfrm>
                        <a:off x="317350" y="5457461"/>
                        <a:ext cx="9164638" cy="1381125"/>
                      </a:xfrm>
                      <a:prstGeom prst="rect">
                        <a:avLst/>
                      </a:prstGeom>
                    </p:spPr>
                  </p:pic>
                </p:oleObj>
              </mc:Fallback>
            </mc:AlternateContent>
          </a:graphicData>
        </a:graphic>
      </p:graphicFrame>
      <p:sp>
        <p:nvSpPr>
          <p:cNvPr id="5" name="矩形 4"/>
          <p:cNvSpPr/>
          <p:nvPr/>
        </p:nvSpPr>
        <p:spPr>
          <a:xfrm>
            <a:off x="5180924" y="2072197"/>
            <a:ext cx="444352" cy="523220"/>
          </a:xfrm>
          <a:prstGeom prst="rect">
            <a:avLst/>
          </a:prstGeom>
        </p:spPr>
        <p:txBody>
          <a:bodyPr wrap="none">
            <a:spAutoFit/>
          </a:bodyPr>
          <a:lstStyle/>
          <a:p>
            <a:r>
              <a:rPr lang="en-US" altLang="zh-CN" sz="2800" b="1" kern="100" dirty="0" smtClean="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2"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7" name="矩形 3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4" name="圆角矩形 5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589945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blinds(horizontal)">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38"/>
                                        </p:tgtEl>
                                      </p:cBhvr>
                                    </p:animEffect>
                                    <p:set>
                                      <p:cBhvr>
                                        <p:cTn id="33" dur="1" fill="hold">
                                          <p:stCondLst>
                                            <p:cond delay="499"/>
                                          </p:stCondLst>
                                        </p:cTn>
                                        <p:tgtEl>
                                          <p:spTgt spid="38"/>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P spid="5" grpId="0"/>
      <p:bldP spid="5"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616783" y="2322568"/>
            <a:ext cx="10956846"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考点一　</a:t>
            </a:r>
            <a:r>
              <a:rPr lang="zh-CN" altLang="zh-CN" sz="6000" b="1" dirty="0" smtClean="0">
                <a:solidFill>
                  <a:schemeClr val="bg1"/>
                </a:solidFill>
                <a:latin typeface="+mj-ea"/>
                <a:ea typeface="+mj-ea"/>
              </a:rPr>
              <a:t>氧化还原</a:t>
            </a:r>
            <a:r>
              <a:rPr lang="zh-CN" altLang="zh-CN" sz="6000" b="1" dirty="0">
                <a:solidFill>
                  <a:schemeClr val="bg1"/>
                </a:solidFill>
                <a:latin typeface="+mj-ea"/>
                <a:ea typeface="+mj-ea"/>
              </a:rPr>
              <a:t>反应方程式</a:t>
            </a:r>
            <a:r>
              <a:rPr lang="zh-CN" altLang="zh-CN" sz="6000" b="1" dirty="0" smtClean="0">
                <a:solidFill>
                  <a:schemeClr val="bg1"/>
                </a:solidFill>
                <a:latin typeface="+mj-ea"/>
                <a:ea typeface="+mj-ea"/>
              </a:rPr>
              <a:t>的</a:t>
            </a:r>
            <a:endParaRPr lang="en-US" altLang="zh-CN" sz="6000" b="1" dirty="0" smtClean="0">
              <a:solidFill>
                <a:schemeClr val="bg1"/>
              </a:solidFill>
              <a:latin typeface="+mj-ea"/>
              <a:ea typeface="+mj-ea"/>
            </a:endParaRPr>
          </a:p>
          <a:p>
            <a:pPr>
              <a:lnSpc>
                <a:spcPct val="120000"/>
              </a:lnSpc>
              <a:defRPr/>
            </a:pPr>
            <a:r>
              <a:rPr lang="en-US" altLang="zh-CN" sz="6000" b="1" dirty="0">
                <a:solidFill>
                  <a:schemeClr val="bg1"/>
                </a:solidFill>
                <a:latin typeface="+mj-ea"/>
                <a:ea typeface="+mj-ea"/>
              </a:rPr>
              <a:t> </a:t>
            </a: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配平</a:t>
            </a:r>
            <a:r>
              <a:rPr lang="zh-CN" altLang="zh-CN" sz="6000" b="1" dirty="0">
                <a:solidFill>
                  <a:schemeClr val="bg1"/>
                </a:solidFill>
                <a:latin typeface="+mj-ea"/>
                <a:ea typeface="+mj-ea"/>
              </a:rPr>
              <a:t>方法</a:t>
            </a:r>
          </a:p>
        </p:txBody>
      </p:sp>
      <p:sp>
        <p:nvSpPr>
          <p:cNvPr id="3" name="矩形 2"/>
          <p:cNvSpPr/>
          <p:nvPr/>
        </p:nvSpPr>
        <p:spPr>
          <a:xfrm>
            <a:off x="2458628" y="477466"/>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r>
              <a:rPr lang="zh-CN" altLang="zh-CN" sz="4000" b="1" dirty="0">
                <a:solidFill>
                  <a:schemeClr val="bg1"/>
                </a:solidFill>
                <a:latin typeface="Times New Roman" pitchFamily="18" charset="0"/>
                <a:ea typeface="微软雅黑"/>
                <a:cs typeface="Times New Roman" pitchFamily="18" charset="0"/>
              </a:rPr>
              <a:t>第</a:t>
            </a:r>
            <a:r>
              <a:rPr lang="en-US" altLang="zh-CN" sz="4000" b="1" dirty="0">
                <a:solidFill>
                  <a:schemeClr val="bg1"/>
                </a:solidFill>
                <a:latin typeface="Times New Roman" pitchFamily="18" charset="0"/>
                <a:ea typeface="微软雅黑"/>
                <a:cs typeface="Times New Roman" pitchFamily="18" charset="0"/>
              </a:rPr>
              <a:t>9</a:t>
            </a:r>
            <a:r>
              <a:rPr lang="zh-CN" altLang="zh-CN" sz="4000" b="1" dirty="0">
                <a:solidFill>
                  <a:schemeClr val="bg1"/>
                </a:solidFill>
                <a:latin typeface="Times New Roman" pitchFamily="18" charset="0"/>
                <a:ea typeface="微软雅黑"/>
                <a:cs typeface="Times New Roman" pitchFamily="18" charset="0"/>
              </a:rPr>
              <a:t>讲　</a:t>
            </a:r>
            <a:r>
              <a:rPr lang="zh-CN" altLang="en-US" sz="4000" b="1" dirty="0">
                <a:solidFill>
                  <a:schemeClr val="bg1"/>
                </a:solidFill>
                <a:latin typeface="Times New Roman" pitchFamily="18" charset="0"/>
                <a:ea typeface="微软雅黑"/>
                <a:cs typeface="Times New Roman" pitchFamily="18" charset="0"/>
              </a:rPr>
              <a:t>氧化还原反应的计算及</a:t>
            </a:r>
            <a:endParaRPr lang="en-US" altLang="zh-CN" sz="4000" b="1" dirty="0">
              <a:solidFill>
                <a:schemeClr val="bg1"/>
              </a:solidFill>
              <a:latin typeface="Times New Roman" pitchFamily="18" charset="0"/>
              <a:ea typeface="微软雅黑"/>
              <a:cs typeface="Times New Roman" pitchFamily="18" charset="0"/>
            </a:endParaRPr>
          </a:p>
          <a:p>
            <a:pPr algn="just">
              <a:lnSpc>
                <a:spcPct val="120000"/>
              </a:lnSpc>
            </a:pPr>
            <a:r>
              <a:rPr lang="en-US" altLang="zh-CN" sz="4000" b="1" dirty="0">
                <a:solidFill>
                  <a:schemeClr val="bg1"/>
                </a:solidFill>
                <a:latin typeface="Times New Roman" pitchFamily="18" charset="0"/>
                <a:ea typeface="微软雅黑"/>
                <a:cs typeface="Times New Roman" pitchFamily="18" charset="0"/>
              </a:rPr>
              <a:t>              </a:t>
            </a:r>
            <a:r>
              <a:rPr lang="zh-CN" altLang="en-US" sz="4000" b="1" dirty="0">
                <a:solidFill>
                  <a:schemeClr val="bg1"/>
                </a:solidFill>
                <a:latin typeface="Times New Roman" pitchFamily="18" charset="0"/>
                <a:ea typeface="微软雅黑"/>
                <a:cs typeface="Times New Roman" pitchFamily="18" charset="0"/>
              </a:rPr>
              <a:t>方程式的配平</a:t>
            </a:r>
            <a:endParaRPr lang="zh-CN" altLang="zh-CN" sz="4000" b="1" dirty="0">
              <a:solidFill>
                <a:schemeClr val="bg1"/>
              </a:solidFill>
              <a:latin typeface="Times New Roman" pitchFamily="18" charset="0"/>
              <a:ea typeface="微软雅黑"/>
              <a:cs typeface="Times New Roman" pitchFamily="18" charset="0"/>
            </a:endParaRP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07008168"/>
              </p:ext>
            </p:extLst>
          </p:nvPr>
        </p:nvGraphicFramePr>
        <p:xfrm>
          <a:off x="465592" y="837506"/>
          <a:ext cx="11034713" cy="1668463"/>
        </p:xfrm>
        <a:graphic>
          <a:graphicData uri="http://schemas.openxmlformats.org/presentationml/2006/ole">
            <mc:AlternateContent xmlns:mc="http://schemas.openxmlformats.org/markup-compatibility/2006">
              <mc:Choice xmlns:v="urn:schemas-microsoft-com:vml" Requires="v">
                <p:oleObj spid="_x0000_s28060" name="文档" r:id="rId3" imgW="11035009" imgH="1668469" progId="Word.Document.12">
                  <p:embed/>
                </p:oleObj>
              </mc:Choice>
              <mc:Fallback>
                <p:oleObj name="文档" r:id="rId3" imgW="11035009" imgH="1668469" progId="Word.Document.12">
                  <p:embed/>
                  <p:pic>
                    <p:nvPicPr>
                      <p:cNvPr id="0" name=""/>
                      <p:cNvPicPr/>
                      <p:nvPr/>
                    </p:nvPicPr>
                    <p:blipFill>
                      <a:blip r:embed="rId4"/>
                      <a:stretch>
                        <a:fillRect/>
                      </a:stretch>
                    </p:blipFill>
                    <p:spPr>
                      <a:xfrm>
                        <a:off x="465592" y="837506"/>
                        <a:ext cx="11034713" cy="1668463"/>
                      </a:xfrm>
                      <a:prstGeom prst="rect">
                        <a:avLst/>
                      </a:prstGeom>
                    </p:spPr>
                  </p:pic>
                </p:oleObj>
              </mc:Fallback>
            </mc:AlternateContent>
          </a:graphicData>
        </a:graphic>
      </p:graphicFrame>
      <p:sp>
        <p:nvSpPr>
          <p:cNvPr id="4" name="矩形 3"/>
          <p:cNvSpPr/>
          <p:nvPr/>
        </p:nvSpPr>
        <p:spPr>
          <a:xfrm>
            <a:off x="383424" y="2243476"/>
            <a:ext cx="10793813" cy="203132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配平后水的化学计量数为</a:t>
            </a:r>
            <a:r>
              <a:rPr lang="en-US" altLang="zh-CN" sz="2800" kern="100" dirty="0">
                <a:latin typeface="Times New Roman"/>
                <a:ea typeface="华文细黑"/>
                <a:cs typeface="Courier New"/>
              </a:rPr>
              <a:t>4</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反应后溶液呈酸性</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配平后氧化剂与还原剂的物质的量之比为</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28</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2803939667"/>
              </p:ext>
            </p:extLst>
          </p:nvPr>
        </p:nvGraphicFramePr>
        <p:xfrm>
          <a:off x="485566" y="4326732"/>
          <a:ext cx="4756150" cy="822325"/>
        </p:xfrm>
        <a:graphic>
          <a:graphicData uri="http://schemas.openxmlformats.org/presentationml/2006/ole">
            <mc:AlternateContent xmlns:mc="http://schemas.openxmlformats.org/markup-compatibility/2006">
              <mc:Choice xmlns:v="urn:schemas-microsoft-com:vml" Requires="v">
                <p:oleObj spid="_x0000_s28061" name="文档" r:id="rId5" imgW="4756675" imgH="822630" progId="Word.Document.12">
                  <p:embed/>
                </p:oleObj>
              </mc:Choice>
              <mc:Fallback>
                <p:oleObj name="文档" r:id="rId5" imgW="4756675" imgH="822630" progId="Word.Document.12">
                  <p:embed/>
                  <p:pic>
                    <p:nvPicPr>
                      <p:cNvPr id="0" name=""/>
                      <p:cNvPicPr/>
                      <p:nvPr/>
                    </p:nvPicPr>
                    <p:blipFill>
                      <a:blip r:embed="rId6"/>
                      <a:stretch>
                        <a:fillRect/>
                      </a:stretch>
                    </p:blipFill>
                    <p:spPr>
                      <a:xfrm>
                        <a:off x="485566" y="4326732"/>
                        <a:ext cx="4756150" cy="822325"/>
                      </a:xfrm>
                      <a:prstGeom prst="rect">
                        <a:avLst/>
                      </a:prstGeom>
                    </p:spPr>
                  </p:pic>
                </p:oleObj>
              </mc:Fallback>
            </mc:AlternateContent>
          </a:graphicData>
        </a:graphic>
      </p:graphicFrame>
      <p:sp>
        <p:nvSpPr>
          <p:cNvPr id="20"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21"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7012217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475825301"/>
              </p:ext>
            </p:extLst>
          </p:nvPr>
        </p:nvGraphicFramePr>
        <p:xfrm>
          <a:off x="544676" y="834860"/>
          <a:ext cx="11034713" cy="3302000"/>
        </p:xfrm>
        <a:graphic>
          <a:graphicData uri="http://schemas.openxmlformats.org/presentationml/2006/ole">
            <mc:AlternateContent xmlns:mc="http://schemas.openxmlformats.org/markup-compatibility/2006">
              <mc:Choice xmlns:v="urn:schemas-microsoft-com:vml" Requires="v">
                <p:oleObj spid="_x0000_s28879" name="文档" r:id="rId3" imgW="11035009" imgH="3316748" progId="Word.Document.12">
                  <p:embed/>
                </p:oleObj>
              </mc:Choice>
              <mc:Fallback>
                <p:oleObj name="文档" r:id="rId3" imgW="11035009" imgH="3316748" progId="Word.Document.12">
                  <p:embed/>
                  <p:pic>
                    <p:nvPicPr>
                      <p:cNvPr id="0" name=""/>
                      <p:cNvPicPr/>
                      <p:nvPr/>
                    </p:nvPicPr>
                    <p:blipFill>
                      <a:blip r:embed="rId4"/>
                      <a:stretch>
                        <a:fillRect/>
                      </a:stretch>
                    </p:blipFill>
                    <p:spPr>
                      <a:xfrm>
                        <a:off x="544676" y="834860"/>
                        <a:ext cx="11034713" cy="3302000"/>
                      </a:xfrm>
                      <a:prstGeom prst="rect">
                        <a:avLst/>
                      </a:prstGeom>
                    </p:spPr>
                  </p:pic>
                </p:oleObj>
              </mc:Fallback>
            </mc:AlternateContent>
          </a:graphicData>
        </a:graphic>
      </p:graphicFrame>
      <p:sp>
        <p:nvSpPr>
          <p:cNvPr id="6" name="矩形 5"/>
          <p:cNvSpPr/>
          <p:nvPr/>
        </p:nvSpPr>
        <p:spPr>
          <a:xfrm>
            <a:off x="407989" y="3642284"/>
            <a:ext cx="9812557" cy="140641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氧化剂与还原剂物质的量之比为</a:t>
            </a:r>
            <a:r>
              <a:rPr lang="en-US" altLang="zh-CN" sz="2800" kern="100" dirty="0">
                <a:latin typeface="Times New Roman"/>
                <a:ea typeface="华文细黑"/>
                <a:cs typeface="Courier New"/>
              </a:rPr>
              <a:t>28</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不正确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35176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750"/>
                                        <p:tgtEl>
                                          <p:spTgt spid="6">
                                            <p:txEl>
                                              <p:pRg st="0" end="0"/>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blinds(horizontal)">
                                      <p:cBhvr>
                                        <p:cTn id="15" dur="75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74220" y="693490"/>
            <a:ext cx="11639246"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11.</a:t>
            </a:r>
            <a:r>
              <a:rPr lang="zh-CN" altLang="zh-CN" sz="2800" kern="100" dirty="0">
                <a:latin typeface="Times New Roman"/>
                <a:ea typeface="华文细黑"/>
                <a:cs typeface="Times New Roman"/>
              </a:rPr>
              <a:t>在一定量的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dirty="0" err="1">
                <a:latin typeface="Times New Roman"/>
                <a:ea typeface="华文细黑"/>
                <a:cs typeface="Courier New"/>
              </a:rPr>
              <a:t>aq</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中，慢慢通入一定量</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，图示变化关系正确的是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pic>
        <p:nvPicPr>
          <p:cNvPr id="29698"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r="60268"/>
          <a:stretch>
            <a:fillRect/>
          </a:stretch>
        </p:blipFill>
        <p:spPr bwMode="auto">
          <a:xfrm>
            <a:off x="264553" y="2205658"/>
            <a:ext cx="2695778"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9"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r="61648"/>
          <a:stretch>
            <a:fillRect/>
          </a:stretch>
        </p:blipFill>
        <p:spPr bwMode="auto">
          <a:xfrm>
            <a:off x="6407168" y="2468362"/>
            <a:ext cx="2602182"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l="57747"/>
          <a:stretch>
            <a:fillRect/>
          </a:stretch>
        </p:blipFill>
        <p:spPr bwMode="auto">
          <a:xfrm>
            <a:off x="3250329" y="2205658"/>
            <a:ext cx="2866841"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l="60960"/>
          <a:stretch>
            <a:fillRect/>
          </a:stretch>
        </p:blipFill>
        <p:spPr bwMode="auto">
          <a:xfrm>
            <a:off x="9299347" y="2468362"/>
            <a:ext cx="2648827"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a:hlinkClick r:id="rId4"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5"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6"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7"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8"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9"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0"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1"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2"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3"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4"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5"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6"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3" name="Rectangle 21">
            <a:hlinkClick r:id="rId17"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4" name="矩形 5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5" name="圆角矩形 54">
            <a:hlinkClick r:id="rId18"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0861284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424952" y="716640"/>
            <a:ext cx="11185087"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溶液呈碱性，</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溶液呈中性，</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继续减小，溶液呈酸性，错误；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项，氧化产物为</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单质，还原产物为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，其物质的量之比为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项，在</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r>
              <a:rPr lang="zh-CN" altLang="zh-CN" sz="2800" kern="100" dirty="0">
                <a:latin typeface="Times New Roman"/>
                <a:ea typeface="华文细黑"/>
                <a:cs typeface="Times New Roman"/>
              </a:rPr>
              <a:t>过程中导电能力不变，若</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过量，则</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ZBFH"/>
                <a:ea typeface="华文细黑"/>
                <a:cs typeface="Times New Roman"/>
              </a:rPr>
              <a:t></a:t>
            </a:r>
            <a:r>
              <a:rPr lang="en-US" altLang="zh-CN" sz="2800" kern="100" dirty="0" err="1">
                <a:latin typeface="Times New Roman"/>
                <a:ea typeface="华文细黑"/>
                <a:cs typeface="Courier New"/>
              </a:rPr>
              <a:t>HCl</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HClO</a:t>
            </a:r>
            <a:r>
              <a:rPr lang="zh-CN" altLang="zh-CN" sz="2800" kern="100" dirty="0">
                <a:latin typeface="Times New Roman"/>
                <a:ea typeface="华文细黑"/>
                <a:cs typeface="Times New Roman"/>
              </a:rPr>
              <a:t>，此时，导电能力增强，错误。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541457997"/>
              </p:ext>
            </p:extLst>
          </p:nvPr>
        </p:nvGraphicFramePr>
        <p:xfrm>
          <a:off x="2388461" y="4672353"/>
          <a:ext cx="803275" cy="741362"/>
        </p:xfrm>
        <a:graphic>
          <a:graphicData uri="http://schemas.openxmlformats.org/presentationml/2006/ole">
            <mc:AlternateContent xmlns:mc="http://schemas.openxmlformats.org/markup-compatibility/2006">
              <mc:Choice xmlns:v="urn:schemas-microsoft-com:vml" Requires="v">
                <p:oleObj spid="_x0000_s42138" name="文档" r:id="rId3" imgW="803940" imgH="741627" progId="Word.Document.12">
                  <p:embed/>
                </p:oleObj>
              </mc:Choice>
              <mc:Fallback>
                <p:oleObj name="文档" r:id="rId3" imgW="803940" imgH="741627" progId="Word.Document.12">
                  <p:embed/>
                  <p:pic>
                    <p:nvPicPr>
                      <p:cNvPr id="0" name=""/>
                      <p:cNvPicPr/>
                      <p:nvPr/>
                    </p:nvPicPr>
                    <p:blipFill>
                      <a:blip r:embed="rId4"/>
                      <a:stretch>
                        <a:fillRect/>
                      </a:stretch>
                    </p:blipFill>
                    <p:spPr>
                      <a:xfrm>
                        <a:off x="2388461" y="4672353"/>
                        <a:ext cx="803275" cy="741362"/>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389855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750"/>
                                        <p:tgtEl>
                                          <p:spTgt spid="2"/>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35">
                                            <p:txEl>
                                              <p:pRg st="4" end="4"/>
                                            </p:txEl>
                                          </p:spTgt>
                                        </p:tgtEl>
                                        <p:attrNameLst>
                                          <p:attrName>style.visibility</p:attrName>
                                        </p:attrNameLst>
                                      </p:cBhvr>
                                      <p:to>
                                        <p:strVal val="visible"/>
                                      </p:to>
                                    </p:set>
                                    <p:animEffect transition="in" filter="blinds(horizontal)">
                                      <p:cBhvr>
                                        <p:cTn id="26"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175526" y="730773"/>
            <a:ext cx="11873194"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12.</a:t>
            </a:r>
            <a:r>
              <a:rPr lang="zh-CN" altLang="zh-CN" sz="2800" kern="100" dirty="0">
                <a:latin typeface="Times New Roman"/>
                <a:ea typeface="华文细黑"/>
                <a:cs typeface="Times New Roman"/>
              </a:rPr>
              <a:t>足量铜溶于一定量浓硝酸，产生</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的混合气体，这些气体若与</a:t>
            </a:r>
            <a:r>
              <a:rPr lang="en-US" altLang="zh-CN" sz="2800" kern="100" dirty="0">
                <a:latin typeface="Times New Roman"/>
                <a:ea typeface="华文细黑"/>
                <a:cs typeface="Courier New"/>
              </a:rPr>
              <a:t>1.12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混合后通入水中，气体被水完全吸收。若向原所得溶液中加入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，则继续溶解的</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A.6.4 g  </a:t>
            </a:r>
            <a:r>
              <a:rPr lang="en-US" altLang="zh-CN" sz="2800" kern="100" dirty="0" smtClean="0">
                <a:latin typeface="Times New Roman"/>
                <a:ea typeface="华文细黑"/>
                <a:cs typeface="Courier New"/>
              </a:rPr>
              <a:t>				B.9.6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C.19.2 g  </a:t>
            </a:r>
            <a:r>
              <a:rPr lang="en-US" altLang="zh-CN" sz="2800" kern="100" dirty="0" smtClean="0">
                <a:latin typeface="Times New Roman"/>
                <a:ea typeface="华文细黑"/>
                <a:cs typeface="Courier New"/>
              </a:rPr>
              <a:t>				D.24 g</a:t>
            </a:r>
            <a:endParaRPr lang="en-US" altLang="zh-CN" sz="2800" kern="100" dirty="0" smtClean="0">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0257026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对象 2"/>
          <p:cNvGraphicFramePr>
            <a:graphicFrameLocks noChangeAspect="1"/>
          </p:cNvGraphicFramePr>
          <p:nvPr>
            <p:extLst>
              <p:ext uri="{D42A27DB-BD31-4B8C-83A1-F6EECF244321}">
                <p14:modId xmlns:p14="http://schemas.microsoft.com/office/powerpoint/2010/main" val="1289551714"/>
              </p:ext>
            </p:extLst>
          </p:nvPr>
        </p:nvGraphicFramePr>
        <p:xfrm>
          <a:off x="572821" y="1773610"/>
          <a:ext cx="6697663" cy="893763"/>
        </p:xfrm>
        <a:graphic>
          <a:graphicData uri="http://schemas.openxmlformats.org/presentationml/2006/ole">
            <mc:AlternateContent xmlns:mc="http://schemas.openxmlformats.org/markup-compatibility/2006">
              <mc:Choice xmlns:v="urn:schemas-microsoft-com:vml" Requires="v">
                <p:oleObj spid="_x0000_s32444" name="文档" r:id="rId3" imgW="6696961" imgH="893497" progId="Word.Document.12">
                  <p:embed/>
                </p:oleObj>
              </mc:Choice>
              <mc:Fallback>
                <p:oleObj name="文档" r:id="rId3" imgW="6696961" imgH="893497" progId="Word.Document.12">
                  <p:embed/>
                  <p:pic>
                    <p:nvPicPr>
                      <p:cNvPr id="0" name=""/>
                      <p:cNvPicPr/>
                      <p:nvPr/>
                    </p:nvPicPr>
                    <p:blipFill>
                      <a:blip r:embed="rId4"/>
                      <a:stretch>
                        <a:fillRect/>
                      </a:stretch>
                    </p:blipFill>
                    <p:spPr>
                      <a:xfrm>
                        <a:off x="572821" y="1773610"/>
                        <a:ext cx="6697663" cy="893763"/>
                      </a:xfrm>
                      <a:prstGeom prst="rect">
                        <a:avLst/>
                      </a:prstGeom>
                    </p:spPr>
                  </p:pic>
                </p:oleObj>
              </mc:Fallback>
            </mc:AlternateContent>
          </a:graphicData>
        </a:graphic>
      </p:graphicFrame>
      <p:graphicFrame>
        <p:nvGraphicFramePr>
          <p:cNvPr id="37" name="对象 36"/>
          <p:cNvGraphicFramePr>
            <a:graphicFrameLocks noChangeAspect="1"/>
          </p:cNvGraphicFramePr>
          <p:nvPr>
            <p:extLst>
              <p:ext uri="{D42A27DB-BD31-4B8C-83A1-F6EECF244321}">
                <p14:modId xmlns:p14="http://schemas.microsoft.com/office/powerpoint/2010/main" val="2379925218"/>
              </p:ext>
            </p:extLst>
          </p:nvPr>
        </p:nvGraphicFramePr>
        <p:xfrm>
          <a:off x="542272" y="2579831"/>
          <a:ext cx="11074400" cy="893762"/>
        </p:xfrm>
        <a:graphic>
          <a:graphicData uri="http://schemas.openxmlformats.org/presentationml/2006/ole">
            <mc:AlternateContent xmlns:mc="http://schemas.openxmlformats.org/markup-compatibility/2006">
              <mc:Choice xmlns:v="urn:schemas-microsoft-com:vml" Requires="v">
                <p:oleObj spid="_x0000_s32445" name="文档" r:id="rId5" imgW="11075670" imgH="894801" progId="Word.Document.12">
                  <p:embed/>
                </p:oleObj>
              </mc:Choice>
              <mc:Fallback>
                <p:oleObj name="文档" r:id="rId5" imgW="11075670" imgH="894801" progId="Word.Document.12">
                  <p:embed/>
                  <p:pic>
                    <p:nvPicPr>
                      <p:cNvPr id="0" name=""/>
                      <p:cNvPicPr/>
                      <p:nvPr/>
                    </p:nvPicPr>
                    <p:blipFill>
                      <a:blip r:embed="rId6"/>
                      <a:stretch>
                        <a:fillRect/>
                      </a:stretch>
                    </p:blipFill>
                    <p:spPr>
                      <a:xfrm>
                        <a:off x="542272" y="2579831"/>
                        <a:ext cx="11074400" cy="893762"/>
                      </a:xfrm>
                      <a:prstGeom prst="rect">
                        <a:avLst/>
                      </a:prstGeom>
                    </p:spPr>
                  </p:pic>
                </p:oleObj>
              </mc:Fallback>
            </mc:AlternateContent>
          </a:graphicData>
        </a:graphic>
      </p:graphicFrame>
      <p:sp>
        <p:nvSpPr>
          <p:cNvPr id="6" name="矩形 5"/>
          <p:cNvSpPr/>
          <p:nvPr/>
        </p:nvSpPr>
        <p:spPr>
          <a:xfrm>
            <a:off x="1218887" y="3213770"/>
            <a:ext cx="2377574" cy="523220"/>
          </a:xfrm>
          <a:prstGeom prst="rect">
            <a:avLst/>
          </a:prstGeom>
        </p:spPr>
        <p:txBody>
          <a:bodyPr wrap="none">
            <a:spAutoFit/>
          </a:bodyPr>
          <a:lstStyle/>
          <a:p>
            <a:r>
              <a:rPr lang="en-US" altLang="zh-CN" sz="2800" kern="100" dirty="0">
                <a:latin typeface="Times New Roman"/>
                <a:ea typeface="华文细黑"/>
                <a:cs typeface="Courier New"/>
              </a:rPr>
              <a:t> 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0.2 </a:t>
            </a:r>
            <a:r>
              <a:rPr lang="en-US" altLang="zh-CN" sz="2800" kern="100" dirty="0" err="1">
                <a:latin typeface="Times New Roman"/>
                <a:ea typeface="华文细黑"/>
                <a:cs typeface="Courier New"/>
              </a:rPr>
              <a:t>mol</a:t>
            </a:r>
            <a:endParaRPr lang="zh-CN" altLang="en-US" sz="2800" dirty="0"/>
          </a:p>
        </p:txBody>
      </p:sp>
      <p:sp>
        <p:nvSpPr>
          <p:cNvPr id="8" name="矩形 7"/>
          <p:cNvSpPr/>
          <p:nvPr/>
        </p:nvSpPr>
        <p:spPr>
          <a:xfrm>
            <a:off x="394999" y="3723652"/>
            <a:ext cx="5769528" cy="656846"/>
          </a:xfrm>
          <a:prstGeom prst="rect">
            <a:avLst/>
          </a:prstGeom>
        </p:spPr>
        <p:txBody>
          <a:bodyPr wrap="none">
            <a:spAutoFit/>
          </a:bodyPr>
          <a:lstStyle/>
          <a:p>
            <a:pPr algn="just">
              <a:lnSpc>
                <a:spcPct val="150000"/>
              </a:lnSpc>
              <a:spcAft>
                <a:spcPts val="0"/>
              </a:spcAft>
            </a:pP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过量，所以继续溶解</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973792084"/>
              </p:ext>
            </p:extLst>
          </p:nvPr>
        </p:nvGraphicFramePr>
        <p:xfrm>
          <a:off x="6147516" y="3703435"/>
          <a:ext cx="5729287" cy="1076325"/>
        </p:xfrm>
        <a:graphic>
          <a:graphicData uri="http://schemas.openxmlformats.org/presentationml/2006/ole">
            <mc:AlternateContent xmlns:mc="http://schemas.openxmlformats.org/markup-compatibility/2006">
              <mc:Choice xmlns:v="urn:schemas-microsoft-com:vml" Requires="v">
                <p:oleObj spid="_x0000_s32446" name="文档" r:id="rId7" imgW="5804128" imgH="1089691" progId="Word.Document.12">
                  <p:embed/>
                </p:oleObj>
              </mc:Choice>
              <mc:Fallback>
                <p:oleObj name="文档" r:id="rId7" imgW="5804128" imgH="1089691" progId="Word.Document.12">
                  <p:embed/>
                  <p:pic>
                    <p:nvPicPr>
                      <p:cNvPr id="0" name=""/>
                      <p:cNvPicPr/>
                      <p:nvPr/>
                    </p:nvPicPr>
                    <p:blipFill>
                      <a:blip r:embed="rId8"/>
                      <a:stretch>
                        <a:fillRect/>
                      </a:stretch>
                    </p:blipFill>
                    <p:spPr>
                      <a:xfrm>
                        <a:off x="6147516" y="3703435"/>
                        <a:ext cx="5729287" cy="1076325"/>
                      </a:xfrm>
                      <a:prstGeom prst="rect">
                        <a:avLst/>
                      </a:prstGeom>
                    </p:spPr>
                  </p:pic>
                </p:oleObj>
              </mc:Fallback>
            </mc:AlternateContent>
          </a:graphicData>
        </a:graphic>
      </p:graphicFrame>
      <p:sp>
        <p:nvSpPr>
          <p:cNvPr id="10" name="矩形 9"/>
          <p:cNvSpPr/>
          <p:nvPr/>
        </p:nvSpPr>
        <p:spPr>
          <a:xfrm>
            <a:off x="383424" y="4653930"/>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3"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4"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5"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6"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7"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8"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9"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0"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1"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2"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3"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4"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5"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6"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493543" y="811798"/>
            <a:ext cx="5434501" cy="656846"/>
          </a:xfrm>
          <a:prstGeom prst="rect">
            <a:avLst/>
          </a:prstGeom>
        </p:spPr>
        <p:txBody>
          <a:bodyPr wrap="none">
            <a:spAutoFit/>
          </a:bodyPr>
          <a:lstStyle/>
          <a:p>
            <a:pPr lvl="0" algn="just">
              <a:lnSpc>
                <a:spcPct val="15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设溶解</a:t>
            </a:r>
            <a:r>
              <a:rPr lang="en-US" altLang="zh-CN" sz="2800" kern="100" dirty="0">
                <a:solidFill>
                  <a:prstClr val="black"/>
                </a:solidFill>
                <a:latin typeface="Times New Roman"/>
                <a:ea typeface="华文细黑"/>
              </a:rPr>
              <a:t>Cu</a:t>
            </a:r>
            <a:r>
              <a:rPr lang="zh-CN" altLang="zh-CN" sz="2800" kern="100" dirty="0">
                <a:solidFill>
                  <a:prstClr val="black"/>
                </a:solidFill>
                <a:latin typeface="Times New Roman"/>
                <a:ea typeface="华文细黑"/>
                <a:cs typeface="Times New Roman"/>
              </a:rPr>
              <a:t>的物质的量为</a:t>
            </a:r>
            <a:r>
              <a:rPr lang="en-US" altLang="zh-CN" sz="2800" i="1" kern="100" dirty="0">
                <a:solidFill>
                  <a:prstClr val="black"/>
                </a:solidFill>
                <a:latin typeface="Times New Roman"/>
                <a:ea typeface="华文细黑"/>
              </a:rPr>
              <a:t>x</a:t>
            </a:r>
            <a:r>
              <a:rPr lang="zh-CN" altLang="zh-CN" sz="2800" kern="100" dirty="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193898033"/>
              </p:ext>
            </p:extLst>
          </p:nvPr>
        </p:nvGraphicFramePr>
        <p:xfrm>
          <a:off x="5796489" y="707623"/>
          <a:ext cx="5464175" cy="1076325"/>
        </p:xfrm>
        <a:graphic>
          <a:graphicData uri="http://schemas.openxmlformats.org/presentationml/2006/ole">
            <mc:AlternateContent xmlns:mc="http://schemas.openxmlformats.org/markup-compatibility/2006">
              <mc:Choice xmlns:v="urn:schemas-microsoft-com:vml" Requires="v">
                <p:oleObj spid="_x0000_s32447" name="文档" r:id="rId23" imgW="5535559" imgH="1089691" progId="Word.Document.12">
                  <p:embed/>
                </p:oleObj>
              </mc:Choice>
              <mc:Fallback>
                <p:oleObj name="文档" r:id="rId23" imgW="5535559" imgH="1089691" progId="Word.Document.12">
                  <p:embed/>
                  <p:pic>
                    <p:nvPicPr>
                      <p:cNvPr id="0" name="对象 1"/>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5796489" y="707623"/>
                        <a:ext cx="54641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176265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childTnLst>
                          </p:cTn>
                        </p:par>
                        <p:par>
                          <p:cTn id="15" fill="hold">
                            <p:stCondLst>
                              <p:cond delay="1500"/>
                            </p:stCondLst>
                            <p:childTnLst>
                              <p:par>
                                <p:cTn id="16" presetID="3" presetClass="entr" presetSubtype="10"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750"/>
                                        <p:tgtEl>
                                          <p:spTgt spid="6"/>
                                        </p:tgtEl>
                                      </p:cBhvr>
                                    </p:animEffect>
                                  </p:childTnLst>
                                </p:cTn>
                              </p:par>
                              <p:par>
                                <p:cTn id="19" presetID="3" presetClass="entr" presetSubtype="1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blinds(horizontal)">
                                      <p:cBhvr>
                                        <p:cTn id="21" dur="750"/>
                                        <p:tgtEl>
                                          <p:spTgt spid="37"/>
                                        </p:tgtEl>
                                      </p:cBhvr>
                                    </p:animEffect>
                                  </p:childTnLst>
                                </p:cTn>
                              </p:par>
                            </p:childTnLst>
                          </p:cTn>
                        </p:par>
                        <p:par>
                          <p:cTn id="22" fill="hold">
                            <p:stCondLst>
                              <p:cond delay="2250"/>
                            </p:stCondLst>
                            <p:childTnLst>
                              <p:par>
                                <p:cTn id="23" presetID="3" presetClass="entr" presetSubtype="1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750"/>
                                        <p:tgtEl>
                                          <p:spTgt spid="8"/>
                                        </p:tgtEl>
                                      </p:cBhvr>
                                    </p:animEffect>
                                  </p:childTnLst>
                                </p:cTn>
                              </p:par>
                              <p:par>
                                <p:cTn id="26" presetID="3" presetClass="entr" presetSubtype="1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blinds(horizontal)">
                                      <p:cBhvr>
                                        <p:cTn id="28" dur="750"/>
                                        <p:tgtEl>
                                          <p:spTgt spid="38"/>
                                        </p:tgtEl>
                                      </p:cBhvr>
                                    </p:animEffect>
                                  </p:childTnLst>
                                </p:cTn>
                              </p:par>
                            </p:childTnLst>
                          </p:cTn>
                        </p:par>
                        <p:par>
                          <p:cTn id="29" fill="hold">
                            <p:stCondLst>
                              <p:cond delay="3000"/>
                            </p:stCondLst>
                            <p:childTnLst>
                              <p:par>
                                <p:cTn id="30" presetID="3" presetClass="entr" presetSubtype="10"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linds(horizontal)">
                                      <p:cBhvr>
                                        <p:cTn id="32"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4"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751365"/>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13.</a:t>
            </a:r>
            <a:r>
              <a:rPr lang="zh-CN" altLang="zh-CN" sz="2800" kern="100" dirty="0">
                <a:latin typeface="Times New Roman"/>
                <a:ea typeface="华文细黑"/>
                <a:cs typeface="Times New Roman"/>
              </a:rPr>
              <a:t>已知离子反应：</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3SCN</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具有反应迅速、现象明显等特点，是检验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常用的方法之一。某化学兴趣小组为探究</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的性质，做了以下实验：</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取</a:t>
            </a:r>
            <a:r>
              <a:rPr lang="en-US" altLang="zh-CN" sz="2800" kern="100" dirty="0">
                <a:latin typeface="Times New Roman"/>
                <a:ea typeface="华文细黑"/>
                <a:cs typeface="Courier New"/>
              </a:rPr>
              <a:t>10 mL 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溶液，滴加</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滴浓</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溶液，振荡后溶液立即变成血红色；</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取少量血红色溶液，滴加少许浓硝酸，静置，溶液血红色褪去，同时产生大量的红棕色气体混合物</a:t>
            </a:r>
            <a:r>
              <a:rPr lang="en-US" altLang="zh-CN" sz="2800" kern="1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99963888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24040"/>
            <a:ext cx="11524006" cy="5909310"/>
          </a:xfrm>
          <a:prstGeom prst="rect">
            <a:avLst/>
          </a:prstGeom>
        </p:spPr>
        <p:txBody>
          <a:bodyPr>
            <a:spAutoFit/>
          </a:bodyPr>
          <a:lstStyle/>
          <a:p>
            <a:pPr lvl="0" algn="just">
              <a:lnSpc>
                <a:spcPct val="150000"/>
              </a:lnSpc>
            </a:pPr>
            <a:r>
              <a:rPr lang="en-US" altLang="zh-CN" sz="2800" kern="100" dirty="0">
                <a:solidFill>
                  <a:prstClr val="black"/>
                </a:solidFill>
                <a:latin typeface="宋体"/>
                <a:ea typeface="华文细黑"/>
                <a:cs typeface="Times New Roman"/>
              </a:rPr>
              <a:t>③</a:t>
            </a:r>
            <a:r>
              <a:rPr lang="zh-CN" altLang="zh-CN" sz="2800" kern="100" dirty="0">
                <a:solidFill>
                  <a:prstClr val="black"/>
                </a:solidFill>
                <a:latin typeface="Times New Roman"/>
                <a:ea typeface="华文细黑"/>
                <a:cs typeface="Times New Roman"/>
              </a:rPr>
              <a:t>将该气体混合物</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通入过量的</a:t>
            </a:r>
            <a:r>
              <a:rPr lang="en-US" altLang="zh-CN" sz="2800" kern="100" dirty="0">
                <a:solidFill>
                  <a:prstClr val="black"/>
                </a:solidFill>
                <a:latin typeface="Times New Roman"/>
                <a:ea typeface="华文细黑"/>
                <a:cs typeface="Courier New"/>
              </a:rPr>
              <a:t>Ba(OH)</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溶液中，产生白色沉淀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和剩余气体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无色无味，能使燃烧的木条熄灭，可排放到空气中，不会改变空气的成分；</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④</a:t>
            </a:r>
            <a:r>
              <a:rPr lang="zh-CN" altLang="zh-CN" sz="2800" kern="100" dirty="0">
                <a:solidFill>
                  <a:prstClr val="black"/>
                </a:solidFill>
                <a:latin typeface="Times New Roman"/>
                <a:ea typeface="华文细黑"/>
                <a:cs typeface="Times New Roman"/>
              </a:rPr>
              <a:t>过滤，向白色沉淀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中滴加少量稀硝酸，沉淀完全溶解，同时产生能使澄清石灰水变浑浊的无色无味气体</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⑤</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根据上述实验现象，回答下列问题：</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694654649"/>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158317" y="716640"/>
            <a:ext cx="11755638" cy="5909310"/>
          </a:xfrm>
          <a:prstGeom prst="rect">
            <a:avLst/>
          </a:prstGeom>
        </p:spPr>
        <p:txBody>
          <a:bodyPr>
            <a:spAutoFit/>
          </a:bodyPr>
          <a:lstStyle/>
          <a:p>
            <a:pPr lvl="0" algn="just">
              <a:lnSpc>
                <a:spcPct val="150000"/>
              </a:lnSpc>
            </a:pPr>
            <a:r>
              <a:rPr lang="zh-CN" altLang="zh-CN" sz="2800" b="1" kern="100" dirty="0" smtClean="0">
                <a:solidFill>
                  <a:srgbClr val="0000FF"/>
                </a:solidFill>
                <a:latin typeface="Times New Roman"/>
                <a:cs typeface="Times New Roman"/>
              </a:rPr>
              <a:t>解析　</a:t>
            </a:r>
            <a:r>
              <a:rPr lang="zh-CN" altLang="zh-CN" sz="2800" kern="100" dirty="0" smtClean="0">
                <a:latin typeface="Times New Roman"/>
                <a:ea typeface="华文细黑"/>
                <a:cs typeface="Times New Roman"/>
              </a:rPr>
              <a:t>取少量红色溶液，滴加少许浓硝酸，静置，溶液血红色褪去，同时产生大量的红棕色气体混合物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中含</a:t>
            </a:r>
            <a:r>
              <a:rPr lang="en-US" altLang="zh-CN" sz="2800" kern="100" dirty="0" smtClean="0">
                <a:latin typeface="Times New Roman"/>
                <a:ea typeface="华文细黑"/>
                <a:cs typeface="Courier New"/>
              </a:rPr>
              <a:t>NO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，将该气体混合物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通入过量的</a:t>
            </a:r>
            <a:r>
              <a:rPr lang="en-US" altLang="zh-CN" sz="2800" kern="100" dirty="0" smtClean="0">
                <a:latin typeface="Times New Roman"/>
                <a:ea typeface="华文细黑"/>
                <a:cs typeface="Courier New"/>
              </a:rPr>
              <a:t>Ba(OH)</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溶液中，产生白色沉淀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和剩余气体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无色无味，能使燃烧的木条熄灭，可排放到空气中，不会改变空气的成分，则</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，过滤，向白色沉淀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中滴加少量稀硝酸，沉淀完全溶解，同时产生能使澄清石灰水变浑浊的无色无味气体</a:t>
            </a:r>
            <a:r>
              <a:rPr lang="en-US" altLang="zh-CN" sz="2800" kern="100" dirty="0" smtClean="0">
                <a:latin typeface="Times New Roman"/>
                <a:ea typeface="华文细黑"/>
                <a:cs typeface="Courier New"/>
              </a:rPr>
              <a:t>D</a:t>
            </a:r>
            <a:r>
              <a:rPr lang="zh-CN" altLang="zh-CN" sz="2800" kern="100" dirty="0" smtClean="0">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CO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zh-CN" altLang="zh-CN" sz="2800" kern="100" dirty="0" smtClean="0">
                <a:solidFill>
                  <a:prstClr val="black"/>
                </a:solidFill>
                <a:latin typeface="Times New Roman"/>
                <a:ea typeface="华文细黑"/>
                <a:cs typeface="Times New Roman"/>
              </a:rPr>
              <a:t>所以</a:t>
            </a:r>
            <a:r>
              <a:rPr lang="en-US" altLang="zh-CN" sz="2800" kern="100" dirty="0" smtClean="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BaCO</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　</a:t>
            </a:r>
            <a:r>
              <a:rPr lang="en-US" altLang="zh-CN" sz="2800" kern="100" dirty="0" smtClean="0">
                <a:solidFill>
                  <a:srgbClr val="E36C0A"/>
                </a:solidFill>
                <a:latin typeface="Times New Roman"/>
                <a:ea typeface="华文细黑"/>
                <a:cs typeface="Courier New"/>
              </a:rPr>
              <a:t>BaSO</a:t>
            </a:r>
            <a:r>
              <a:rPr lang="en-US" altLang="zh-CN" sz="2800" kern="100" baseline="-25000" dirty="0" smtClean="0">
                <a:solidFill>
                  <a:srgbClr val="E36C0A"/>
                </a:solidFill>
                <a:latin typeface="Times New Roman"/>
                <a:ea typeface="华文细黑"/>
                <a:cs typeface="Courier New"/>
              </a:rPr>
              <a:t>4</a:t>
            </a:r>
            <a:endParaRPr lang="en-US" altLang="zh-CN" sz="2800" kern="100" dirty="0" smtClean="0">
              <a:latin typeface="Times New Roman"/>
              <a:ea typeface="华文细黑"/>
              <a:cs typeface="Times New Roman"/>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74544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431585" y="849081"/>
            <a:ext cx="11185087" cy="4616648"/>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smtClean="0">
                <a:latin typeface="Times New Roman"/>
                <a:ea typeface="华文细黑"/>
                <a:cs typeface="Courier New"/>
              </a:rPr>
              <a:t>____________</a:t>
            </a:r>
            <a:r>
              <a:rPr lang="en-US" altLang="zh-CN" sz="2800" kern="100" dirty="0">
                <a:latin typeface="Times New Roman"/>
                <a:ea typeface="华文细黑"/>
                <a:cs typeface="Courier New"/>
              </a:rPr>
              <a:t>__ </a:t>
            </a:r>
            <a:r>
              <a:rPr lang="en-US" altLang="zh-CN" sz="2800" kern="100" dirty="0" smtClean="0">
                <a:latin typeface="Times New Roman"/>
                <a:ea typeface="华文细黑"/>
                <a:cs typeface="Courier New"/>
              </a:rPr>
              <a:t>(</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该兴趣小组同学根据以上实验现象分析得出结论：</a:t>
            </a:r>
            <a:r>
              <a:rPr lang="en-US" altLang="zh-CN" sz="2800" kern="100" dirty="0">
                <a:solidFill>
                  <a:prstClr val="black"/>
                </a:solidFill>
                <a:latin typeface="Times New Roman"/>
                <a:ea typeface="华文细黑"/>
                <a:cs typeface="Courier New"/>
              </a:rPr>
              <a:t>Fe(SCN)</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具有还原性，则实验</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中反应时被氧化的元素是</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填元素符号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该兴趣小组同学根据以上实验现象分析得出结论：</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具有还原性，</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价，</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0</a:t>
            </a:r>
            <a:r>
              <a:rPr lang="zh-CN" altLang="zh-CN" sz="2800" kern="100" dirty="0">
                <a:latin typeface="Times New Roman"/>
                <a:ea typeface="华文细黑"/>
                <a:cs typeface="Times New Roman"/>
              </a:rPr>
              <a:t>价，则实验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中反应时被氧化的元素是</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4083431" y="888288"/>
            <a:ext cx="2541080" cy="523220"/>
          </a:xfrm>
          <a:prstGeom prst="rect">
            <a:avLst/>
          </a:prstGeom>
        </p:spPr>
        <p:txBody>
          <a:bodyPr wrap="none">
            <a:spAutoFit/>
          </a:bodyPr>
          <a:lstStyle/>
          <a:p>
            <a:r>
              <a:rPr lang="en-US" altLang="zh-CN" sz="2800" kern="100" dirty="0">
                <a:solidFill>
                  <a:srgbClr val="E36C0A"/>
                </a:solidFill>
                <a:latin typeface="Times New Roman"/>
                <a:ea typeface="华文细黑"/>
              </a:rPr>
              <a:t>NO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CO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N</a:t>
            </a:r>
            <a:r>
              <a:rPr lang="en-US" altLang="zh-CN" sz="2800" kern="100" baseline="-25000" dirty="0">
                <a:solidFill>
                  <a:srgbClr val="E36C0A"/>
                </a:solidFill>
                <a:latin typeface="Times New Roman"/>
                <a:ea typeface="华文细黑"/>
              </a:rPr>
              <a:t>2</a:t>
            </a:r>
            <a:endParaRPr lang="zh-CN" altLang="en-US" sz="2800" dirty="0"/>
          </a:p>
        </p:txBody>
      </p:sp>
      <p:sp>
        <p:nvSpPr>
          <p:cNvPr id="5" name="矩形 4"/>
          <p:cNvSpPr/>
          <p:nvPr/>
        </p:nvSpPr>
        <p:spPr>
          <a:xfrm>
            <a:off x="7472598" y="2731699"/>
            <a:ext cx="1003801"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S</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N</a:t>
            </a:r>
            <a:endParaRPr lang="zh-CN" altLang="zh-CN" sz="2800" kern="100" dirty="0">
              <a:effectLst/>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8311890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1" end="1"/>
                                            </p:txEl>
                                          </p:spTgt>
                                        </p:tgtEl>
                                        <p:attrNameLst>
                                          <p:attrName>style.visibility</p:attrName>
                                        </p:attrNameLst>
                                      </p:cBhvr>
                                      <p:to>
                                        <p:strVal val="visible"/>
                                      </p:to>
                                    </p:set>
                                    <p:animEffect transition="in" filter="blinds(horizontal)">
                                      <p:cBhvr>
                                        <p:cTn id="7" dur="500"/>
                                        <p:tgtEl>
                                          <p:spTgt spid="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3" end="3"/>
                                            </p:txEl>
                                          </p:spTgt>
                                        </p:tgtEl>
                                        <p:attrNameLst>
                                          <p:attrName>style.visibility</p:attrName>
                                        </p:attrNameLst>
                                      </p:cBhvr>
                                      <p:to>
                                        <p:strVal val="visible"/>
                                      </p:to>
                                    </p:set>
                                    <p:animEffect transition="in" filter="blinds(horizontal)">
                                      <p:cBhvr>
                                        <p:cTn id="17" dur="500"/>
                                        <p:tgtEl>
                                          <p:spTgt spid="3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35">
                                            <p:txEl>
                                              <p:pRg st="1" end="1"/>
                                            </p:txEl>
                                          </p:spTgt>
                                        </p:tgtEl>
                                      </p:cBhvr>
                                    </p:animEffect>
                                    <p:set>
                                      <p:cBhvr>
                                        <p:cTn id="27" dur="1" fill="hold">
                                          <p:stCondLst>
                                            <p:cond delay="499"/>
                                          </p:stCondLst>
                                        </p:cTn>
                                        <p:tgtEl>
                                          <p:spTgt spid="35">
                                            <p:txEl>
                                              <p:pRg st="1" end="1"/>
                                            </p:txEl>
                                          </p:spTgt>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5">
                                            <p:txEl>
                                              <p:pRg st="3" end="3"/>
                                            </p:txEl>
                                          </p:spTgt>
                                        </p:tgtEl>
                                      </p:cBhvr>
                                    </p:animEffect>
                                    <p:set>
                                      <p:cBhvr>
                                        <p:cTn id="30" dur="1" fill="hold">
                                          <p:stCondLst>
                                            <p:cond delay="499"/>
                                          </p:stCondLst>
                                        </p:cTn>
                                        <p:tgtEl>
                                          <p:spTgt spid="35">
                                            <p:txEl>
                                              <p:pRg st="3" end="3"/>
                                            </p:txEl>
                                          </p:spTgt>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3"/>
                                        </p:tgtEl>
                                      </p:cBhvr>
                                    </p:animEffect>
                                    <p:set>
                                      <p:cBhvr>
                                        <p:cTn id="33" dur="1" fill="hold">
                                          <p:stCondLst>
                                            <p:cond delay="499"/>
                                          </p:stCondLst>
                                        </p:cTn>
                                        <p:tgtEl>
                                          <p:spTgt spid="3"/>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3" grpId="0"/>
      <p:bldP spid="3" grpId="1"/>
      <p:bldP spid="5" grpId="0"/>
      <p:bldP spid="5"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95728" y="707623"/>
            <a:ext cx="11733225" cy="6047785"/>
          </a:xfrm>
          <a:prstGeom prst="rect">
            <a:avLst/>
          </a:prstGeom>
        </p:spPr>
        <p:txBody>
          <a:bodyPr wrap="square" lIns="121898" tIns="60948" rIns="121898" bIns="60948">
            <a:spAutoFit/>
          </a:bodyPr>
          <a:lstStyle/>
          <a:p>
            <a:pPr algn="just">
              <a:lnSpc>
                <a:spcPct val="125000"/>
              </a:lnSpc>
              <a:spcAft>
                <a:spcPts val="0"/>
              </a:spcAft>
            </a:pPr>
            <a:r>
              <a:rPr lang="zh-CN" altLang="zh-CN" sz="2800" b="1" kern="100" dirty="0" smtClean="0">
                <a:latin typeface="Times New Roman"/>
                <a:ea typeface="华文细黑"/>
                <a:cs typeface="Times New Roman"/>
              </a:rPr>
              <a:t>氧化还原反应的实质是反应过程中发生了</a:t>
            </a:r>
            <a:r>
              <a:rPr lang="zh-CN" altLang="zh-CN" sz="2800" b="1" u="sng" kern="100" dirty="0" smtClean="0">
                <a:solidFill>
                  <a:srgbClr val="FF0000"/>
                </a:solidFill>
                <a:latin typeface="Times New Roman"/>
                <a:ea typeface="华文细黑"/>
                <a:cs typeface="Times New Roman"/>
              </a:rPr>
              <a:t>电子转移</a:t>
            </a:r>
            <a:r>
              <a:rPr lang="zh-CN" altLang="zh-CN" sz="2800" b="1" kern="100" dirty="0" smtClean="0">
                <a:latin typeface="Times New Roman"/>
                <a:ea typeface="华文细黑"/>
                <a:cs typeface="Times New Roman"/>
              </a:rPr>
              <a:t>，</a:t>
            </a:r>
            <a:endParaRPr lang="en-US" altLang="zh-CN" sz="2800" b="1" kern="100" dirty="0" smtClean="0">
              <a:latin typeface="Times New Roman"/>
              <a:ea typeface="华文细黑"/>
              <a:cs typeface="Times New Roman"/>
            </a:endParaRPr>
          </a:p>
          <a:p>
            <a:pPr algn="just">
              <a:lnSpc>
                <a:spcPct val="125000"/>
              </a:lnSpc>
              <a:spcAft>
                <a:spcPts val="0"/>
              </a:spcAft>
            </a:pPr>
            <a:r>
              <a:rPr lang="zh-CN" altLang="zh-CN" sz="2800" b="1" kern="100" dirty="0" smtClean="0">
                <a:solidFill>
                  <a:srgbClr val="FF0000"/>
                </a:solidFill>
                <a:latin typeface="Times New Roman"/>
                <a:ea typeface="华文细黑"/>
                <a:cs typeface="Times New Roman"/>
              </a:rPr>
              <a:t>氧化剂得电子总数</a:t>
            </a:r>
            <a:r>
              <a:rPr lang="en-US" altLang="zh-CN" sz="2800" b="1" kern="100" dirty="0" smtClean="0">
                <a:solidFill>
                  <a:srgbClr val="FF0000"/>
                </a:solidFill>
                <a:latin typeface="Times New Roman"/>
                <a:ea typeface="华文细黑"/>
                <a:cs typeface="Courier New"/>
              </a:rPr>
              <a:t> </a:t>
            </a:r>
            <a:r>
              <a:rPr lang="en-US" altLang="zh-CN" sz="2800" b="1" kern="100" dirty="0" smtClean="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还原剂失电子总数</a:t>
            </a:r>
            <a:endParaRPr lang="en-US" altLang="zh-CN" sz="2800" b="1" kern="100" dirty="0" smtClean="0">
              <a:solidFill>
                <a:srgbClr val="FF0000"/>
              </a:solidFill>
              <a:latin typeface="Times New Roman"/>
              <a:ea typeface="华文细黑"/>
              <a:cs typeface="Times New Roman"/>
            </a:endParaRPr>
          </a:p>
          <a:p>
            <a:pPr algn="just">
              <a:lnSpc>
                <a:spcPct val="125000"/>
              </a:lnSpc>
              <a:spcAft>
                <a:spcPts val="0"/>
              </a:spcAft>
            </a:pPr>
            <a:r>
              <a:rPr lang="zh-CN" altLang="zh-CN" sz="2800" b="1" kern="100" dirty="0" smtClean="0">
                <a:solidFill>
                  <a:srgbClr val="0000FF"/>
                </a:solidFill>
                <a:latin typeface="Times New Roman"/>
                <a:ea typeface="华文细黑"/>
                <a:cs typeface="Times New Roman"/>
              </a:rPr>
              <a:t>元素化合价降低总数</a:t>
            </a:r>
            <a:r>
              <a:rPr lang="en-US" altLang="zh-CN" sz="2800" b="1" kern="100" dirty="0" smtClean="0">
                <a:solidFill>
                  <a:srgbClr val="0000FF"/>
                </a:solidFill>
                <a:latin typeface="Times New Roman"/>
                <a:ea typeface="华文细黑"/>
                <a:cs typeface="Times New Roman"/>
              </a:rPr>
              <a:t>=</a:t>
            </a:r>
            <a:r>
              <a:rPr lang="en-US" altLang="zh-CN" sz="2800" b="1" kern="100" dirty="0" smtClean="0">
                <a:solidFill>
                  <a:srgbClr val="0000FF"/>
                </a:solidFill>
                <a:latin typeface="Times New Roman"/>
                <a:ea typeface="华文细黑"/>
                <a:cs typeface="Courier New"/>
              </a:rPr>
              <a:t> </a:t>
            </a:r>
            <a:r>
              <a:rPr lang="zh-CN" altLang="zh-CN" sz="2800" b="1" kern="100" dirty="0" smtClean="0">
                <a:solidFill>
                  <a:srgbClr val="0000FF"/>
                </a:solidFill>
                <a:latin typeface="Times New Roman"/>
                <a:ea typeface="华文细黑"/>
                <a:cs typeface="Times New Roman"/>
              </a:rPr>
              <a:t>元素化合价升高总数</a:t>
            </a:r>
            <a:endParaRPr lang="en-US" altLang="zh-CN" sz="2800" b="1" kern="100" dirty="0" smtClean="0">
              <a:solidFill>
                <a:srgbClr val="0000FF"/>
              </a:solidFill>
              <a:latin typeface="宋体"/>
              <a:cs typeface="Courier New"/>
            </a:endParaRPr>
          </a:p>
          <a:p>
            <a:pPr lvl="0" algn="just">
              <a:lnSpc>
                <a:spcPct val="125000"/>
              </a:lnSpc>
            </a:pPr>
            <a:r>
              <a:rPr lang="zh-CN" altLang="zh-CN" sz="2800" b="1" kern="100" dirty="0" smtClean="0">
                <a:solidFill>
                  <a:prstClr val="black"/>
                </a:solidFill>
                <a:latin typeface="Times New Roman"/>
                <a:ea typeface="华文细黑"/>
                <a:cs typeface="Times New Roman"/>
              </a:rPr>
              <a:t>配平的步骤：</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(1)</a:t>
            </a:r>
            <a:r>
              <a:rPr lang="zh-CN" altLang="zh-CN" sz="2800" b="1" kern="100" dirty="0" smtClean="0">
                <a:solidFill>
                  <a:srgbClr val="FF0000"/>
                </a:solidFill>
                <a:latin typeface="Times New Roman"/>
                <a:ea typeface="华文细黑"/>
                <a:cs typeface="Times New Roman"/>
              </a:rPr>
              <a:t>标好价：</a:t>
            </a:r>
            <a:r>
              <a:rPr lang="zh-CN" altLang="zh-CN" sz="2800" b="1" kern="100" dirty="0" smtClean="0">
                <a:solidFill>
                  <a:prstClr val="black"/>
                </a:solidFill>
                <a:latin typeface="Times New Roman"/>
                <a:ea typeface="华文细黑"/>
                <a:cs typeface="Times New Roman"/>
              </a:rPr>
              <a:t>正确标出反应前后化合价有变化的元素的化合价。</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(2)</a:t>
            </a:r>
            <a:r>
              <a:rPr lang="zh-CN" altLang="zh-CN" sz="2800" b="1" kern="100" dirty="0" smtClean="0">
                <a:solidFill>
                  <a:srgbClr val="FF0000"/>
                </a:solidFill>
                <a:latin typeface="Times New Roman"/>
                <a:ea typeface="华文细黑"/>
                <a:cs typeface="Times New Roman"/>
              </a:rPr>
              <a:t>列变化：</a:t>
            </a:r>
            <a:r>
              <a:rPr lang="zh-CN" altLang="zh-CN" sz="2800" b="1" kern="100" dirty="0" smtClean="0">
                <a:solidFill>
                  <a:prstClr val="black"/>
                </a:solidFill>
                <a:latin typeface="Times New Roman"/>
                <a:ea typeface="华文细黑"/>
                <a:cs typeface="Times New Roman"/>
              </a:rPr>
              <a:t>列出元素化合价升高和降低的数值。</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(3)</a:t>
            </a:r>
            <a:r>
              <a:rPr lang="zh-CN" altLang="zh-CN" sz="2800" b="1" kern="100" dirty="0" smtClean="0">
                <a:solidFill>
                  <a:srgbClr val="FF0000"/>
                </a:solidFill>
                <a:latin typeface="Times New Roman"/>
                <a:ea typeface="华文细黑"/>
                <a:cs typeface="Times New Roman"/>
              </a:rPr>
              <a:t>求总数：</a:t>
            </a:r>
            <a:r>
              <a:rPr lang="zh-CN" altLang="zh-CN" sz="2800" b="1" kern="100" dirty="0" smtClean="0">
                <a:solidFill>
                  <a:prstClr val="black"/>
                </a:solidFill>
                <a:latin typeface="Times New Roman"/>
                <a:ea typeface="华文细黑"/>
                <a:cs typeface="Times New Roman"/>
              </a:rPr>
              <a:t>求元素化合价升高和降低的总数，确定氧化剂、还原剂、氧化产物、还原产物的化学计量数。</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(4)</a:t>
            </a:r>
            <a:r>
              <a:rPr lang="zh-CN" altLang="zh-CN" sz="2800" b="1" kern="100" dirty="0" smtClean="0">
                <a:solidFill>
                  <a:srgbClr val="FF0000"/>
                </a:solidFill>
                <a:latin typeface="Times New Roman"/>
                <a:ea typeface="华文细黑"/>
                <a:cs typeface="Times New Roman"/>
              </a:rPr>
              <a:t>配化学计量数：</a:t>
            </a:r>
            <a:r>
              <a:rPr lang="zh-CN" altLang="zh-CN" sz="2800" b="1" kern="100" dirty="0" smtClean="0">
                <a:solidFill>
                  <a:prstClr val="black"/>
                </a:solidFill>
                <a:latin typeface="Times New Roman"/>
                <a:ea typeface="华文细黑"/>
                <a:cs typeface="Times New Roman"/>
              </a:rPr>
              <a:t>用观察法配平其他各物质的化学计量数。</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(5)</a:t>
            </a:r>
            <a:r>
              <a:rPr lang="zh-CN" altLang="zh-CN" sz="2800" b="1" kern="100" dirty="0" smtClean="0">
                <a:solidFill>
                  <a:srgbClr val="FF0000"/>
                </a:solidFill>
                <a:latin typeface="Times New Roman"/>
                <a:ea typeface="华文细黑"/>
                <a:cs typeface="Times New Roman"/>
              </a:rPr>
              <a:t>检查：</a:t>
            </a:r>
            <a:r>
              <a:rPr lang="zh-CN" altLang="zh-CN" sz="2800" b="1" kern="100" dirty="0" smtClean="0">
                <a:solidFill>
                  <a:prstClr val="black"/>
                </a:solidFill>
                <a:latin typeface="Times New Roman"/>
                <a:ea typeface="华文细黑"/>
                <a:cs typeface="Times New Roman"/>
              </a:rPr>
              <a:t>利用</a:t>
            </a:r>
            <a:r>
              <a:rPr lang="en-US" altLang="zh-CN" sz="2800" b="1" kern="100" dirty="0" smtClean="0">
                <a:solidFill>
                  <a:prstClr val="black"/>
                </a:solidFill>
                <a:latin typeface="宋体"/>
                <a:ea typeface="华文细黑"/>
                <a:cs typeface="Times New Roman"/>
              </a:rPr>
              <a:t>“</a:t>
            </a:r>
            <a:r>
              <a:rPr lang="zh-CN" altLang="zh-CN" sz="2800" b="1" kern="100" dirty="0" smtClean="0">
                <a:solidFill>
                  <a:prstClr val="black"/>
                </a:solidFill>
                <a:latin typeface="Times New Roman"/>
                <a:ea typeface="华文细黑"/>
                <a:cs typeface="Times New Roman"/>
              </a:rPr>
              <a:t>守恒</a:t>
            </a:r>
            <a:r>
              <a:rPr lang="en-US" altLang="zh-CN" sz="2800" b="1" kern="100" dirty="0" smtClean="0">
                <a:solidFill>
                  <a:prstClr val="black"/>
                </a:solidFill>
                <a:latin typeface="宋体"/>
                <a:ea typeface="华文细黑"/>
                <a:cs typeface="Times New Roman"/>
              </a:rPr>
              <a:t>”</a:t>
            </a:r>
            <a:r>
              <a:rPr lang="zh-CN" altLang="zh-CN" sz="2800" b="1" kern="100" dirty="0" smtClean="0">
                <a:solidFill>
                  <a:prstClr val="black"/>
                </a:solidFill>
                <a:latin typeface="Times New Roman"/>
                <a:ea typeface="华文细黑"/>
                <a:cs typeface="Times New Roman"/>
              </a:rPr>
              <a:t>三原则</a:t>
            </a:r>
            <a:r>
              <a:rPr lang="en-US" altLang="zh-CN" sz="2800" b="1" kern="100" dirty="0" smtClean="0">
                <a:solidFill>
                  <a:prstClr val="black"/>
                </a:solidFill>
                <a:latin typeface="Times New Roman"/>
                <a:ea typeface="华文细黑"/>
                <a:cs typeface="Courier New"/>
              </a:rPr>
              <a:t>(</a:t>
            </a:r>
            <a:r>
              <a:rPr lang="zh-CN" altLang="zh-CN" sz="2800" b="1" kern="100" dirty="0" smtClean="0">
                <a:solidFill>
                  <a:prstClr val="black"/>
                </a:solidFill>
                <a:latin typeface="Times New Roman"/>
                <a:ea typeface="华文细黑"/>
                <a:cs typeface="Times New Roman"/>
              </a:rPr>
              <a:t>即质量守恒、得失电子守恒、电荷守恒</a:t>
            </a:r>
            <a:r>
              <a:rPr lang="en-US" altLang="zh-CN" sz="2800" b="1" kern="100" dirty="0" smtClean="0">
                <a:solidFill>
                  <a:prstClr val="black"/>
                </a:solidFill>
                <a:latin typeface="Times New Roman"/>
                <a:ea typeface="华文细黑"/>
                <a:cs typeface="Courier New"/>
              </a:rPr>
              <a:t>)</a:t>
            </a:r>
            <a:r>
              <a:rPr lang="zh-CN" altLang="zh-CN" sz="2800" b="1" kern="100" dirty="0" smtClean="0">
                <a:solidFill>
                  <a:prstClr val="black"/>
                </a:solidFill>
                <a:latin typeface="Times New Roman"/>
                <a:ea typeface="华文细黑"/>
                <a:cs typeface="Times New Roman"/>
              </a:rPr>
              <a:t>，</a:t>
            </a:r>
            <a:r>
              <a:rPr lang="en-US" altLang="zh-CN" sz="2800" b="1" kern="100" dirty="0" smtClean="0">
                <a:solidFill>
                  <a:prstClr val="black"/>
                </a:solidFill>
                <a:latin typeface="Times New Roman"/>
                <a:ea typeface="华文细黑"/>
                <a:cs typeface="Times New Roman"/>
              </a:rPr>
              <a:t>      </a:t>
            </a:r>
            <a:r>
              <a:rPr lang="zh-CN" altLang="zh-CN" sz="2800" b="1" kern="100" dirty="0" smtClean="0">
                <a:solidFill>
                  <a:prstClr val="black"/>
                </a:solidFill>
                <a:latin typeface="Times New Roman"/>
                <a:ea typeface="华文细黑"/>
                <a:cs typeface="Times New Roman"/>
              </a:rPr>
              <a:t>检查是否正确。</a:t>
            </a:r>
            <a:endParaRPr lang="zh-CN" altLang="zh-CN" sz="2800" b="1" kern="100" dirty="0">
              <a:solidFill>
                <a:prstClr val="black"/>
              </a:solidFill>
              <a:latin typeface="宋体"/>
              <a:cs typeface="Courier New"/>
            </a:endParaRPr>
          </a:p>
        </p:txBody>
      </p:sp>
    </p:spTree>
    <p:extLst>
      <p:ext uri="{BB962C8B-B14F-4D97-AF65-F5344CB8AC3E}">
        <p14:creationId xmlns:p14="http://schemas.microsoft.com/office/powerpoint/2010/main" val="3839673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xEl>
                                              <p:pRg st="4" end="4"/>
                                            </p:txEl>
                                          </p:spTgt>
                                        </p:tgtEl>
                                        <p:attrNameLst>
                                          <p:attrName>style.visibility</p:attrName>
                                        </p:attrNameLst>
                                      </p:cBhvr>
                                      <p:to>
                                        <p:strVal val="visible"/>
                                      </p:to>
                                    </p:set>
                                    <p:animEffect transition="in" filter="fade">
                                      <p:cBhvr>
                                        <p:cTn id="7" dur="1000"/>
                                        <p:tgtEl>
                                          <p:spTgt spid="22">
                                            <p:txEl>
                                              <p:pRg st="4" end="4"/>
                                            </p:txEl>
                                          </p:spTgt>
                                        </p:tgtEl>
                                      </p:cBhvr>
                                    </p:animEffect>
                                    <p:anim calcmode="lin" valueType="num">
                                      <p:cBhvr>
                                        <p:cTn id="8" dur="1000" fill="hold"/>
                                        <p:tgtEl>
                                          <p:spTgt spid="22">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2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2">
                                            <p:txEl>
                                              <p:pRg st="5" end="5"/>
                                            </p:txEl>
                                          </p:spTgt>
                                        </p:tgtEl>
                                        <p:attrNameLst>
                                          <p:attrName>style.visibility</p:attrName>
                                        </p:attrNameLst>
                                      </p:cBhvr>
                                      <p:to>
                                        <p:strVal val="visible"/>
                                      </p:to>
                                    </p:set>
                                    <p:animEffect transition="in" filter="fade">
                                      <p:cBhvr>
                                        <p:cTn id="14" dur="1000"/>
                                        <p:tgtEl>
                                          <p:spTgt spid="22">
                                            <p:txEl>
                                              <p:pRg st="5" end="5"/>
                                            </p:txEl>
                                          </p:spTgt>
                                        </p:tgtEl>
                                      </p:cBhvr>
                                    </p:animEffect>
                                    <p:anim calcmode="lin" valueType="num">
                                      <p:cBhvr>
                                        <p:cTn id="15" dur="1000" fill="hold"/>
                                        <p:tgtEl>
                                          <p:spTgt spid="22">
                                            <p:txEl>
                                              <p:pRg st="5" end="5"/>
                                            </p:txEl>
                                          </p:spTgt>
                                        </p:tgtEl>
                                        <p:attrNameLst>
                                          <p:attrName>ppt_x</p:attrName>
                                        </p:attrNameLst>
                                      </p:cBhvr>
                                      <p:tavLst>
                                        <p:tav tm="0">
                                          <p:val>
                                            <p:strVal val="#ppt_x"/>
                                          </p:val>
                                        </p:tav>
                                        <p:tav tm="100000">
                                          <p:val>
                                            <p:strVal val="#ppt_x"/>
                                          </p:val>
                                        </p:tav>
                                      </p:tavLst>
                                    </p:anim>
                                    <p:anim calcmode="lin" valueType="num">
                                      <p:cBhvr>
                                        <p:cTn id="16" dur="1000" fill="hold"/>
                                        <p:tgtEl>
                                          <p:spTgt spid="2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2">
                                            <p:txEl>
                                              <p:pRg st="6" end="6"/>
                                            </p:txEl>
                                          </p:spTgt>
                                        </p:tgtEl>
                                        <p:attrNameLst>
                                          <p:attrName>style.visibility</p:attrName>
                                        </p:attrNameLst>
                                      </p:cBhvr>
                                      <p:to>
                                        <p:strVal val="visible"/>
                                      </p:to>
                                    </p:set>
                                    <p:animEffect transition="in" filter="fade">
                                      <p:cBhvr>
                                        <p:cTn id="21" dur="1000"/>
                                        <p:tgtEl>
                                          <p:spTgt spid="22">
                                            <p:txEl>
                                              <p:pRg st="6" end="6"/>
                                            </p:txEl>
                                          </p:spTgt>
                                        </p:tgtEl>
                                      </p:cBhvr>
                                    </p:animEffect>
                                    <p:anim calcmode="lin" valueType="num">
                                      <p:cBhvr>
                                        <p:cTn id="22" dur="1000" fill="hold"/>
                                        <p:tgtEl>
                                          <p:spTgt spid="22">
                                            <p:txEl>
                                              <p:pRg st="6" end="6"/>
                                            </p:txEl>
                                          </p:spTgt>
                                        </p:tgtEl>
                                        <p:attrNameLst>
                                          <p:attrName>ppt_x</p:attrName>
                                        </p:attrNameLst>
                                      </p:cBhvr>
                                      <p:tavLst>
                                        <p:tav tm="0">
                                          <p:val>
                                            <p:strVal val="#ppt_x"/>
                                          </p:val>
                                        </p:tav>
                                        <p:tav tm="100000">
                                          <p:val>
                                            <p:strVal val="#ppt_x"/>
                                          </p:val>
                                        </p:tav>
                                      </p:tavLst>
                                    </p:anim>
                                    <p:anim calcmode="lin" valueType="num">
                                      <p:cBhvr>
                                        <p:cTn id="23" dur="1000" fill="hold"/>
                                        <p:tgtEl>
                                          <p:spTgt spid="22">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2">
                                            <p:txEl>
                                              <p:pRg st="7" end="7"/>
                                            </p:txEl>
                                          </p:spTgt>
                                        </p:tgtEl>
                                        <p:attrNameLst>
                                          <p:attrName>style.visibility</p:attrName>
                                        </p:attrNameLst>
                                      </p:cBhvr>
                                      <p:to>
                                        <p:strVal val="visible"/>
                                      </p:to>
                                    </p:set>
                                    <p:animEffect transition="in" filter="fade">
                                      <p:cBhvr>
                                        <p:cTn id="28" dur="1000"/>
                                        <p:tgtEl>
                                          <p:spTgt spid="22">
                                            <p:txEl>
                                              <p:pRg st="7" end="7"/>
                                            </p:txEl>
                                          </p:spTgt>
                                        </p:tgtEl>
                                      </p:cBhvr>
                                    </p:animEffect>
                                    <p:anim calcmode="lin" valueType="num">
                                      <p:cBhvr>
                                        <p:cTn id="29" dur="1000" fill="hold"/>
                                        <p:tgtEl>
                                          <p:spTgt spid="22">
                                            <p:txEl>
                                              <p:pRg st="7" end="7"/>
                                            </p:txEl>
                                          </p:spTgt>
                                        </p:tgtEl>
                                        <p:attrNameLst>
                                          <p:attrName>ppt_x</p:attrName>
                                        </p:attrNameLst>
                                      </p:cBhvr>
                                      <p:tavLst>
                                        <p:tav tm="0">
                                          <p:val>
                                            <p:strVal val="#ppt_x"/>
                                          </p:val>
                                        </p:tav>
                                        <p:tav tm="100000">
                                          <p:val>
                                            <p:strVal val="#ppt_x"/>
                                          </p:val>
                                        </p:tav>
                                      </p:tavLst>
                                    </p:anim>
                                    <p:anim calcmode="lin" valueType="num">
                                      <p:cBhvr>
                                        <p:cTn id="30" dur="1000" fill="hold"/>
                                        <p:tgtEl>
                                          <p:spTgt spid="22">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2">
                                            <p:txEl>
                                              <p:pRg st="8" end="8"/>
                                            </p:txEl>
                                          </p:spTgt>
                                        </p:tgtEl>
                                        <p:attrNameLst>
                                          <p:attrName>style.visibility</p:attrName>
                                        </p:attrNameLst>
                                      </p:cBhvr>
                                      <p:to>
                                        <p:strVal val="visible"/>
                                      </p:to>
                                    </p:set>
                                    <p:animEffect transition="in" filter="fade">
                                      <p:cBhvr>
                                        <p:cTn id="35" dur="1000"/>
                                        <p:tgtEl>
                                          <p:spTgt spid="22">
                                            <p:txEl>
                                              <p:pRg st="8" end="8"/>
                                            </p:txEl>
                                          </p:spTgt>
                                        </p:tgtEl>
                                      </p:cBhvr>
                                    </p:animEffect>
                                    <p:anim calcmode="lin" valueType="num">
                                      <p:cBhvr>
                                        <p:cTn id="36" dur="1000" fill="hold"/>
                                        <p:tgtEl>
                                          <p:spTgt spid="22">
                                            <p:txEl>
                                              <p:pRg st="8" end="8"/>
                                            </p:txEl>
                                          </p:spTgt>
                                        </p:tgtEl>
                                        <p:attrNameLst>
                                          <p:attrName>ppt_x</p:attrName>
                                        </p:attrNameLst>
                                      </p:cBhvr>
                                      <p:tavLst>
                                        <p:tav tm="0">
                                          <p:val>
                                            <p:strVal val="#ppt_x"/>
                                          </p:val>
                                        </p:tav>
                                        <p:tav tm="100000">
                                          <p:val>
                                            <p:strVal val="#ppt_x"/>
                                          </p:val>
                                        </p:tav>
                                      </p:tavLst>
                                    </p:anim>
                                    <p:anim calcmode="lin" valueType="num">
                                      <p:cBhvr>
                                        <p:cTn id="37" dur="1000" fill="hold"/>
                                        <p:tgtEl>
                                          <p:spTgt spid="22">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8689" y="727239"/>
            <a:ext cx="11755638" cy="1502976"/>
          </a:xfrm>
          <a:prstGeom prst="rect">
            <a:avLst/>
          </a:prstGeom>
        </p:spPr>
        <p:txBody>
          <a:bodyPr>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______________________________</a:t>
            </a:r>
            <a:r>
              <a:rPr lang="en-US" altLang="zh-CN" sz="2800" kern="100" dirty="0">
                <a:latin typeface="Times New Roman"/>
                <a:ea typeface="华文细黑"/>
                <a:cs typeface="Courier New"/>
              </a:rPr>
              <a:t>_____</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___________________________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69910802"/>
              </p:ext>
            </p:extLst>
          </p:nvPr>
        </p:nvGraphicFramePr>
        <p:xfrm>
          <a:off x="306366" y="2245499"/>
          <a:ext cx="11560175" cy="2349500"/>
        </p:xfrm>
        <a:graphic>
          <a:graphicData uri="http://schemas.openxmlformats.org/presentationml/2006/ole">
            <mc:AlternateContent xmlns:mc="http://schemas.openxmlformats.org/markup-compatibility/2006">
              <mc:Choice xmlns:v="urn:schemas-microsoft-com:vml" Requires="v">
                <p:oleObj spid="_x0000_s33174" name="文档" r:id="rId3" imgW="11560366" imgH="2349844" progId="Word.Document.12">
                  <p:embed/>
                </p:oleObj>
              </mc:Choice>
              <mc:Fallback>
                <p:oleObj name="文档" r:id="rId3" imgW="11560366" imgH="2349844" progId="Word.Document.12">
                  <p:embed/>
                  <p:pic>
                    <p:nvPicPr>
                      <p:cNvPr id="0" name=""/>
                      <p:cNvPicPr/>
                      <p:nvPr/>
                    </p:nvPicPr>
                    <p:blipFill>
                      <a:blip r:embed="rId4"/>
                      <a:stretch>
                        <a:fillRect/>
                      </a:stretch>
                    </p:blipFill>
                    <p:spPr>
                      <a:xfrm>
                        <a:off x="306366" y="2245499"/>
                        <a:ext cx="11560175" cy="2349500"/>
                      </a:xfrm>
                      <a:prstGeom prst="rect">
                        <a:avLst/>
                      </a:prstGeom>
                    </p:spPr>
                  </p:pic>
                </p:oleObj>
              </mc:Fallback>
            </mc:AlternateContent>
          </a:graphicData>
        </a:graphic>
      </p:graphicFrame>
      <p:graphicFrame>
        <p:nvGraphicFramePr>
          <p:cNvPr id="36" name="对象 35"/>
          <p:cNvGraphicFramePr>
            <a:graphicFrameLocks noChangeAspect="1"/>
          </p:cNvGraphicFramePr>
          <p:nvPr>
            <p:extLst>
              <p:ext uri="{D42A27DB-BD31-4B8C-83A1-F6EECF244321}">
                <p14:modId xmlns:p14="http://schemas.microsoft.com/office/powerpoint/2010/main" val="1208239153"/>
              </p:ext>
            </p:extLst>
          </p:nvPr>
        </p:nvGraphicFramePr>
        <p:xfrm>
          <a:off x="333593" y="827346"/>
          <a:ext cx="11510963" cy="1747837"/>
        </p:xfrm>
        <a:graphic>
          <a:graphicData uri="http://schemas.openxmlformats.org/presentationml/2006/ole">
            <mc:AlternateContent xmlns:mc="http://schemas.openxmlformats.org/markup-compatibility/2006">
              <mc:Choice xmlns:v="urn:schemas-microsoft-com:vml" Requires="v">
                <p:oleObj spid="_x0000_s33175" name="文档" r:id="rId5" imgW="11512148" imgH="1749585" progId="Word.Document.12">
                  <p:embed/>
                </p:oleObj>
              </mc:Choice>
              <mc:Fallback>
                <p:oleObj name="文档" r:id="rId5" imgW="11512148" imgH="1749585" progId="Word.Document.12">
                  <p:embed/>
                  <p:pic>
                    <p:nvPicPr>
                      <p:cNvPr id="0" name=""/>
                      <p:cNvPicPr/>
                      <p:nvPr/>
                    </p:nvPicPr>
                    <p:blipFill>
                      <a:blip r:embed="rId6"/>
                      <a:stretch>
                        <a:fillRect/>
                      </a:stretch>
                    </p:blipFill>
                    <p:spPr>
                      <a:xfrm>
                        <a:off x="333593" y="827346"/>
                        <a:ext cx="11510963" cy="1747837"/>
                      </a:xfrm>
                      <a:prstGeom prst="rect">
                        <a:avLst/>
                      </a:prstGeom>
                    </p:spPr>
                  </p:pic>
                </p:oleObj>
              </mc:Fallback>
            </mc:AlternateContent>
          </a:graphicData>
        </a:graphic>
      </p:graphicFrame>
      <p:sp>
        <p:nvSpPr>
          <p:cNvPr id="20"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52" name="矩形 51"/>
          <p:cNvSpPr/>
          <p:nvPr/>
        </p:nvSpPr>
        <p:spPr>
          <a:xfrm>
            <a:off x="181057" y="4147316"/>
            <a:ext cx="11409907" cy="2434256"/>
          </a:xfrm>
          <a:prstGeom prst="rect">
            <a:avLst/>
          </a:prstGeom>
        </p:spPr>
        <p:txBody>
          <a:bodyPr>
            <a:spAutoFit/>
          </a:bodyPr>
          <a:lstStyle/>
          <a:p>
            <a:pPr algn="just">
              <a:lnSpc>
                <a:spcPct val="14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该兴趣小组同学从上述实验中得到启发，若用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a:t>
            </a:r>
            <a:r>
              <a:rPr lang="zh-CN" altLang="zh-CN" sz="2800" kern="100" dirty="0" smtClean="0">
                <a:latin typeface="Times New Roman"/>
                <a:ea typeface="华文细黑"/>
                <a:cs typeface="Times New Roman"/>
              </a:rPr>
              <a:t>注意</a:t>
            </a:r>
            <a:r>
              <a:rPr lang="en-US" altLang="zh-CN" sz="2800" kern="100" dirty="0" smtClean="0">
                <a:latin typeface="Times New Roman"/>
                <a:ea typeface="华文细黑"/>
                <a:cs typeface="Courier New"/>
              </a:rPr>
              <a:t>___________________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4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从</a:t>
            </a:r>
            <a:r>
              <a:rPr lang="zh-CN" altLang="zh-CN" sz="2800" kern="100" dirty="0">
                <a:latin typeface="Times New Roman"/>
                <a:ea typeface="华文细黑"/>
                <a:cs typeface="Times New Roman"/>
              </a:rPr>
              <a:t>上述实验中可知</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，能够被强氧化性的物质氧化，所以得到的启发是用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时，应注意加入氧化剂不能过量</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3" name="矩形 52"/>
          <p:cNvSpPr/>
          <p:nvPr/>
        </p:nvSpPr>
        <p:spPr>
          <a:xfrm>
            <a:off x="1342629" y="4656488"/>
            <a:ext cx="3416320" cy="656077"/>
          </a:xfrm>
          <a:prstGeom prst="rect">
            <a:avLst/>
          </a:prstGeom>
        </p:spPr>
        <p:txBody>
          <a:bodyPr wrap="none">
            <a:spAutoFit/>
          </a:bodyPr>
          <a:lstStyle/>
          <a:p>
            <a:pPr algn="just">
              <a:lnSpc>
                <a:spcPct val="150000"/>
              </a:lnSpc>
              <a:spcAft>
                <a:spcPts val="0"/>
              </a:spcAft>
            </a:pPr>
            <a:r>
              <a:rPr lang="zh-CN" altLang="zh-CN" sz="2800" kern="100" dirty="0">
                <a:solidFill>
                  <a:srgbClr val="E36C0A"/>
                </a:solidFill>
                <a:latin typeface="Times New Roman"/>
                <a:ea typeface="华文细黑"/>
                <a:cs typeface="Times New Roman"/>
              </a:rPr>
              <a:t>加入氧化剂不能过量</a:t>
            </a:r>
            <a:endParaRPr lang="zh-CN" altLang="zh-CN" sz="2800" kern="100" dirty="0">
              <a:effectLst/>
              <a:latin typeface="宋体"/>
              <a:cs typeface="Courier New"/>
            </a:endParaRPr>
          </a:p>
        </p:txBody>
      </p:sp>
    </p:spTree>
    <p:extLst>
      <p:ext uri="{BB962C8B-B14F-4D97-AF65-F5344CB8AC3E}">
        <p14:creationId xmlns:p14="http://schemas.microsoft.com/office/powerpoint/2010/main" val="2689259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linds(horizontal)">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2">
                                            <p:txEl>
                                              <p:pRg st="1" end="1"/>
                                            </p:txEl>
                                          </p:spTgt>
                                        </p:tgtEl>
                                        <p:attrNameLst>
                                          <p:attrName>style.visibility</p:attrName>
                                        </p:attrNameLst>
                                      </p:cBhvr>
                                      <p:to>
                                        <p:strVal val="visible"/>
                                      </p:to>
                                    </p:set>
                                    <p:animEffect transition="in" filter="blinds(horizontal)">
                                      <p:cBhvr>
                                        <p:cTn id="17" dur="500"/>
                                        <p:tgtEl>
                                          <p:spTgt spid="5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blinds(horizontal)">
                                      <p:cBhvr>
                                        <p:cTn id="22" dur="500"/>
                                        <p:tgtEl>
                                          <p:spTgt spid="5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6"/>
                                        </p:tgtEl>
                                      </p:cBhvr>
                                    </p:animEffect>
                                    <p:set>
                                      <p:cBhvr>
                                        <p:cTn id="30" dur="1" fill="hold">
                                          <p:stCondLst>
                                            <p:cond delay="499"/>
                                          </p:stCondLst>
                                        </p:cTn>
                                        <p:tgtEl>
                                          <p:spTgt spid="36"/>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52">
                                            <p:txEl>
                                              <p:pRg st="1" end="1"/>
                                            </p:txEl>
                                          </p:spTgt>
                                        </p:tgtEl>
                                      </p:cBhvr>
                                    </p:animEffect>
                                    <p:set>
                                      <p:cBhvr>
                                        <p:cTn id="33" dur="1" fill="hold">
                                          <p:stCondLst>
                                            <p:cond delay="499"/>
                                          </p:stCondLst>
                                        </p:cTn>
                                        <p:tgtEl>
                                          <p:spTgt spid="52">
                                            <p:txEl>
                                              <p:pRg st="1" end="1"/>
                                            </p:txEl>
                                          </p:spTgt>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3"/>
                                        </p:tgtEl>
                                      </p:cBhvr>
                                    </p:animEffect>
                                    <p:set>
                                      <p:cBhvr>
                                        <p:cTn id="36" dur="1" fill="hold">
                                          <p:stCondLst>
                                            <p:cond delay="499"/>
                                          </p:stCondLst>
                                        </p:cTn>
                                        <p:tgtEl>
                                          <p:spTgt spid="53"/>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53" grpId="0"/>
      <p:bldP spid="53" grpId="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1030" y="765498"/>
            <a:ext cx="11665296" cy="5262979"/>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14.</a:t>
            </a:r>
            <a:r>
              <a:rPr lang="en-US" altLang="zh-CN" sz="2800" kern="100" dirty="0">
                <a:latin typeface="宋体"/>
                <a:ea typeface="华文细黑"/>
                <a:cs typeface="Times New Roman"/>
              </a:rPr>
              <a:t>Ⅰ</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据报道，日常生活中，将洁厕液与</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消毒液混合使用会发生中毒的事故。</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(1)84</a:t>
            </a:r>
            <a:r>
              <a:rPr lang="zh-CN" altLang="zh-CN" sz="2800" kern="100" dirty="0">
                <a:latin typeface="Times New Roman"/>
                <a:ea typeface="华文细黑"/>
                <a:cs typeface="Times New Roman"/>
              </a:rPr>
              <a:t>消毒液的主要成分是次氯酸钠，写出次氯酸钠的电子式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a:t>
            </a:r>
            <a:r>
              <a:rPr lang="en-US" altLang="zh-CN" sz="2800" kern="100" dirty="0">
                <a:latin typeface="Times New Roman"/>
                <a:ea typeface="华文细黑"/>
                <a:cs typeface="Courier New"/>
              </a:rPr>
              <a:t>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若将</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消毒液长期露置于空气中，溶液中的主要成分将变为</a:t>
            </a:r>
            <a:r>
              <a:rPr lang="en-US" altLang="zh-CN" sz="2800" kern="100" dirty="0" smtClean="0">
                <a:latin typeface="Times New Roman"/>
                <a:ea typeface="华文细黑"/>
                <a:cs typeface="Courier New"/>
              </a:rPr>
              <a:t>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宋体"/>
                <a:ea typeface="华文细黑"/>
                <a:cs typeface="Times New Roman"/>
              </a:rPr>
              <a:t>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在</a:t>
            </a:r>
            <a:r>
              <a:rPr lang="zh-CN" altLang="zh-CN" sz="2800" kern="100" dirty="0">
                <a:latin typeface="Times New Roman"/>
                <a:ea typeface="华文细黑"/>
                <a:cs typeface="Times New Roman"/>
              </a:rPr>
              <a:t>书写</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的电子式时应将</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放在中间，</a:t>
            </a:r>
            <a:r>
              <a:rPr lang="en-US" altLang="zh-CN" sz="2800" kern="100" dirty="0" err="1">
                <a:latin typeface="Times New Roman"/>
                <a:ea typeface="华文细黑"/>
                <a:cs typeface="Courier New"/>
              </a:rPr>
              <a:t>ClO</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en-US" altLang="zh-CN" sz="2800" kern="100" dirty="0">
              <a:latin typeface="ZBFH"/>
              <a:ea typeface="华文细黑"/>
              <a:cs typeface="Times New Roman"/>
            </a:endParaRPr>
          </a:p>
          <a:p>
            <a:pPr algn="just">
              <a:lnSpc>
                <a:spcPct val="150000"/>
              </a:lnSpc>
              <a:spcAft>
                <a:spcPts val="0"/>
              </a:spcAft>
            </a:pPr>
            <a:r>
              <a:rPr lang="en-US" altLang="zh-CN" sz="2800" kern="100" dirty="0" err="1" smtClean="0">
                <a:latin typeface="Times New Roman"/>
                <a:ea typeface="华文细黑"/>
                <a:cs typeface="Courier New"/>
              </a:rPr>
              <a:t>HClO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2HClO           2HCl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消毒液长期露置于空气中，将变为</a:t>
            </a:r>
            <a:r>
              <a:rPr lang="en-US" altLang="zh-CN" sz="2800" kern="100" dirty="0" err="1">
                <a:latin typeface="Times New Roman"/>
                <a:ea typeface="华文细黑"/>
                <a:cs typeface="Courier New"/>
              </a:rPr>
              <a:t>NaCl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439533114"/>
              </p:ext>
            </p:extLst>
          </p:nvPr>
        </p:nvGraphicFramePr>
        <p:xfrm>
          <a:off x="3812158" y="4520074"/>
          <a:ext cx="1190625" cy="852488"/>
        </p:xfrm>
        <a:graphic>
          <a:graphicData uri="http://schemas.openxmlformats.org/presentationml/2006/ole">
            <mc:AlternateContent xmlns:mc="http://schemas.openxmlformats.org/markup-compatibility/2006">
              <mc:Choice xmlns:v="urn:schemas-microsoft-com:vml" Requires="v">
                <p:oleObj spid="_x0000_s35173" name="文档" r:id="rId3" imgW="1190249" imgH="853231" progId="Word.Document.12">
                  <p:embed/>
                </p:oleObj>
              </mc:Choice>
              <mc:Fallback>
                <p:oleObj name="文档" r:id="rId3" imgW="1190249" imgH="853231" progId="Word.Document.12">
                  <p:embed/>
                  <p:pic>
                    <p:nvPicPr>
                      <p:cNvPr id="0" name=""/>
                      <p:cNvPicPr/>
                      <p:nvPr/>
                    </p:nvPicPr>
                    <p:blipFill>
                      <a:blip r:embed="rId4"/>
                      <a:stretch>
                        <a:fillRect/>
                      </a:stretch>
                    </p:blipFill>
                    <p:spPr>
                      <a:xfrm>
                        <a:off x="3812158" y="4520074"/>
                        <a:ext cx="1190625" cy="852488"/>
                      </a:xfrm>
                      <a:prstGeom prst="rect">
                        <a:avLst/>
                      </a:prstGeom>
                    </p:spPr>
                  </p:pic>
                </p:oleObj>
              </mc:Fallback>
            </mc:AlternateContent>
          </a:graphicData>
        </a:graphic>
      </p:graphicFrame>
      <p:pic>
        <p:nvPicPr>
          <p:cNvPr id="34820" name="Picture 4"/>
          <p:cNvPicPr>
            <a:picLocks noChangeAspect="1" noChangeArrowheads="1"/>
          </p:cNvPicPr>
          <p:nvPr/>
        </p:nvPicPr>
        <p:blipFill>
          <a:blip r:embed="rId5"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18150" y="2648754"/>
            <a:ext cx="2541672" cy="558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1414686" y="3428063"/>
            <a:ext cx="941283" cy="523220"/>
          </a:xfrm>
          <a:prstGeom prst="rect">
            <a:avLst/>
          </a:prstGeom>
        </p:spPr>
        <p:txBody>
          <a:bodyPr wrap="none">
            <a:spAutoFit/>
          </a:bodyPr>
          <a:lstStyle/>
          <a:p>
            <a:r>
              <a:rPr lang="en-US" altLang="zh-CN" sz="2800" kern="100" dirty="0" err="1">
                <a:solidFill>
                  <a:srgbClr val="E36C0A"/>
                </a:solidFill>
                <a:latin typeface="Times New Roman"/>
                <a:ea typeface="华文细黑"/>
              </a:rPr>
              <a:t>NaCl</a:t>
            </a:r>
            <a:endParaRPr lang="zh-CN" altLang="en-US" sz="2800"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826829125"/>
              </p:ext>
            </p:extLst>
          </p:nvPr>
        </p:nvGraphicFramePr>
        <p:xfrm>
          <a:off x="11023745" y="4074101"/>
          <a:ext cx="785812" cy="752475"/>
        </p:xfrm>
        <a:graphic>
          <a:graphicData uri="http://schemas.openxmlformats.org/presentationml/2006/ole">
            <mc:AlternateContent xmlns:mc="http://schemas.openxmlformats.org/markup-compatibility/2006">
              <mc:Choice xmlns:v="urn:schemas-microsoft-com:vml" Requires="v">
                <p:oleObj spid="_x0000_s35174" name="文档" r:id="rId6" imgW="786299" imgH="751707" progId="Word.Document.12">
                  <p:embed/>
                </p:oleObj>
              </mc:Choice>
              <mc:Fallback>
                <p:oleObj name="文档" r:id="rId6" imgW="786299" imgH="751707" progId="Word.Document.12">
                  <p:embed/>
                  <p:pic>
                    <p:nvPicPr>
                      <p:cNvPr id="0" name=""/>
                      <p:cNvPicPr/>
                      <p:nvPr/>
                    </p:nvPicPr>
                    <p:blipFill>
                      <a:blip r:embed="rId7"/>
                      <a:stretch>
                        <a:fillRect/>
                      </a:stretch>
                    </p:blipFill>
                    <p:spPr>
                      <a:xfrm>
                        <a:off x="11023745" y="4074101"/>
                        <a:ext cx="785812" cy="752475"/>
                      </a:xfrm>
                      <a:prstGeom prst="rect">
                        <a:avLst/>
                      </a:prstGeom>
                    </p:spPr>
                  </p:pic>
                </p:oleObj>
              </mc:Fallback>
            </mc:AlternateContent>
          </a:graphicData>
        </a:graphic>
      </p:graphicFrame>
      <p:sp>
        <p:nvSpPr>
          <p:cNvPr id="22" name="Rectangle 21">
            <a:hlinkClick r:id="rId8"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9"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0"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1"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2"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3"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4"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5"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6"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7"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8"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9"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0"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1"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1" name="矩形 5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18346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blinds(horizontal)">
                                      <p:cBhvr>
                                        <p:cTn id="10" dur="500"/>
                                        <p:tgtEl>
                                          <p:spTgt spid="4">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4820"/>
                                        </p:tgtEl>
                                        <p:attrNameLst>
                                          <p:attrName>style.visibility</p:attrName>
                                        </p:attrNameLst>
                                      </p:cBhvr>
                                      <p:to>
                                        <p:strVal val="visible"/>
                                      </p:to>
                                    </p:set>
                                    <p:animEffect transition="in" filter="blinds(horizontal)">
                                      <p:cBhvr>
                                        <p:cTn id="21" dur="500"/>
                                        <p:tgtEl>
                                          <p:spTgt spid="34820"/>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linds(horizontal)">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4">
                                            <p:txEl>
                                              <p:pRg st="3" end="3"/>
                                            </p:txEl>
                                          </p:spTgt>
                                        </p:tgtEl>
                                      </p:cBhvr>
                                    </p:animEffect>
                                    <p:set>
                                      <p:cBhvr>
                                        <p:cTn id="29" dur="1" fill="hold">
                                          <p:stCondLst>
                                            <p:cond delay="499"/>
                                          </p:stCondLst>
                                        </p:cTn>
                                        <p:tgtEl>
                                          <p:spTgt spid="4">
                                            <p:txEl>
                                              <p:pRg st="3" end="3"/>
                                            </p:txEl>
                                          </p:spTgt>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4">
                                            <p:txEl>
                                              <p:pRg st="4" end="4"/>
                                            </p:txEl>
                                          </p:spTgt>
                                        </p:tgtEl>
                                      </p:cBhvr>
                                    </p:animEffect>
                                    <p:set>
                                      <p:cBhvr>
                                        <p:cTn id="32" dur="1" fill="hold">
                                          <p:stCondLst>
                                            <p:cond delay="499"/>
                                          </p:stCondLst>
                                        </p:cTn>
                                        <p:tgtEl>
                                          <p:spTgt spid="4">
                                            <p:txEl>
                                              <p:pRg st="4" end="4"/>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
                                        </p:tgtEl>
                                      </p:cBhvr>
                                    </p:animEffect>
                                    <p:set>
                                      <p:cBhvr>
                                        <p:cTn id="35" dur="1" fill="hold">
                                          <p:stCondLst>
                                            <p:cond delay="499"/>
                                          </p:stCondLst>
                                        </p:cTn>
                                        <p:tgtEl>
                                          <p:spTgt spid="3"/>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
                                        </p:tgtEl>
                                      </p:cBhvr>
                                    </p:animEffect>
                                    <p:set>
                                      <p:cBhvr>
                                        <p:cTn id="38" dur="1" fill="hold">
                                          <p:stCondLst>
                                            <p:cond delay="499"/>
                                          </p:stCondLst>
                                        </p:cTn>
                                        <p:tgtEl>
                                          <p:spTgt spid="2"/>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4820"/>
                                        </p:tgtEl>
                                      </p:cBhvr>
                                    </p:animEffect>
                                    <p:set>
                                      <p:cBhvr>
                                        <p:cTn id="41" dur="1" fill="hold">
                                          <p:stCondLst>
                                            <p:cond delay="499"/>
                                          </p:stCondLst>
                                        </p:cTn>
                                        <p:tgtEl>
                                          <p:spTgt spid="34820"/>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5" grpId="0"/>
      <p:bldP spid="5" grpId="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8417" y="621482"/>
            <a:ext cx="11524006" cy="5909310"/>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(2)</a:t>
            </a:r>
            <a:r>
              <a:rPr lang="zh-CN" altLang="zh-CN" sz="2800" kern="100" dirty="0" smtClean="0">
                <a:latin typeface="Times New Roman"/>
                <a:ea typeface="华文细黑"/>
                <a:cs typeface="Times New Roman"/>
              </a:rPr>
              <a:t>洁厕灵的主要成分是</a:t>
            </a:r>
            <a:r>
              <a:rPr lang="en-US" altLang="zh-CN" sz="2800" kern="100" dirty="0" err="1" smtClean="0">
                <a:latin typeface="Times New Roman"/>
                <a:ea typeface="华文细黑"/>
                <a:cs typeface="Courier New"/>
              </a:rPr>
              <a:t>HCl</a:t>
            </a:r>
            <a:r>
              <a:rPr lang="zh-CN" altLang="zh-CN" sz="2800" kern="100" dirty="0" smtClean="0">
                <a:latin typeface="Times New Roman"/>
                <a:ea typeface="华文细黑"/>
                <a:cs typeface="Times New Roman"/>
              </a:rPr>
              <a:t>。洁厕液与</a:t>
            </a:r>
            <a:r>
              <a:rPr lang="en-US" altLang="zh-CN" sz="2800" kern="100" dirty="0" smtClean="0">
                <a:latin typeface="Times New Roman"/>
                <a:ea typeface="华文细黑"/>
                <a:cs typeface="Courier New"/>
              </a:rPr>
              <a:t>84</a:t>
            </a:r>
            <a:r>
              <a:rPr lang="zh-CN" altLang="zh-CN" sz="2800" kern="100" dirty="0" smtClean="0">
                <a:latin typeface="Times New Roman"/>
                <a:ea typeface="华文细黑"/>
                <a:cs typeface="Times New Roman"/>
              </a:rPr>
              <a:t>消毒液混合后会发生氧化还原反应，生成有毒的氯气。写出该反应的离子方程式：</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________________________________</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smtClean="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下列氧化还原反应中，与上述反应类型不同的是</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A.Na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B.2FeCl</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=3FeCl</a:t>
            </a:r>
            <a:r>
              <a:rPr lang="en-US" altLang="zh-CN" sz="2800" kern="100" baseline="-25000" dirty="0">
                <a:solidFill>
                  <a:prstClr val="black"/>
                </a:solidFill>
                <a:latin typeface="Times New Roman"/>
                <a:ea typeface="华文细黑"/>
                <a:cs typeface="Courier New"/>
              </a:rPr>
              <a:t>2</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C.S</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浓</a:t>
            </a:r>
            <a:r>
              <a:rPr lang="en-US" altLang="zh-CN" sz="2800" kern="100" dirty="0">
                <a:solidFill>
                  <a:prstClr val="black"/>
                </a:solidFill>
                <a:latin typeface="Times New Roman"/>
                <a:ea typeface="华文细黑"/>
                <a:cs typeface="Courier New"/>
              </a:rPr>
              <a:t>)             3SO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D.KClO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5KCl</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=3K</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3Cl</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3H</a:t>
            </a:r>
            <a:r>
              <a:rPr lang="en-US" altLang="zh-CN" sz="2800" kern="100" baseline="-25000" dirty="0" smtClean="0">
                <a:solidFill>
                  <a:prstClr val="black"/>
                </a:solidFill>
                <a:latin typeface="Times New Roman"/>
                <a:ea typeface="华文细黑"/>
                <a:cs typeface="Courier New"/>
              </a:rPr>
              <a:t>2</a:t>
            </a:r>
            <a:r>
              <a:rPr lang="en-US" altLang="zh-CN" sz="2800" kern="100" dirty="0" smtClean="0">
                <a:solidFill>
                  <a:prstClr val="black"/>
                </a:solidFill>
                <a:latin typeface="Times New Roman"/>
                <a:ea typeface="华文细黑"/>
                <a:cs typeface="Courier New"/>
              </a:rPr>
              <a:t>O</a:t>
            </a:r>
            <a:endParaRPr lang="en-US" altLang="zh-CN" sz="2800" kern="100" dirty="0" smtClean="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解析　</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与</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的反应中，</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既是氧化剂又是还原剂</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10029586"/>
              </p:ext>
            </p:extLst>
          </p:nvPr>
        </p:nvGraphicFramePr>
        <p:xfrm>
          <a:off x="3064166" y="4410333"/>
          <a:ext cx="1281113" cy="1025525"/>
        </p:xfrm>
        <a:graphic>
          <a:graphicData uri="http://schemas.openxmlformats.org/presentationml/2006/ole">
            <mc:AlternateContent xmlns:mc="http://schemas.openxmlformats.org/markup-compatibility/2006">
              <mc:Choice xmlns:v="urn:schemas-microsoft-com:vml" Requires="v">
                <p:oleObj spid="_x0000_s36043" name="文档" r:id="rId3" imgW="1281696" imgH="1025677" progId="Word.Document.12">
                  <p:embed/>
                </p:oleObj>
              </mc:Choice>
              <mc:Fallback>
                <p:oleObj name="文档" r:id="rId3" imgW="1281696" imgH="1025677" progId="Word.Document.12">
                  <p:embed/>
                  <p:pic>
                    <p:nvPicPr>
                      <p:cNvPr id="0" name="对象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64166" y="4410333"/>
                        <a:ext cx="1281113" cy="102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矩形 3"/>
          <p:cNvSpPr/>
          <p:nvPr/>
        </p:nvSpPr>
        <p:spPr>
          <a:xfrm>
            <a:off x="405159" y="1960310"/>
            <a:ext cx="5396349" cy="523220"/>
          </a:xfrm>
          <a:prstGeom prst="rect">
            <a:avLst/>
          </a:prstGeom>
        </p:spPr>
        <p:txBody>
          <a:bodyPr wrap="none">
            <a:spAutoFit/>
          </a:bodyPr>
          <a:lstStyle/>
          <a:p>
            <a:r>
              <a:rPr lang="en-US" altLang="zh-CN" sz="2800" kern="100" dirty="0" err="1">
                <a:solidFill>
                  <a:srgbClr val="E36C0A"/>
                </a:solidFill>
                <a:latin typeface="Times New Roman"/>
                <a:ea typeface="华文细黑"/>
              </a:rPr>
              <a:t>ClO</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err="1">
                <a:solidFill>
                  <a:srgbClr val="E36C0A"/>
                </a:solidFill>
                <a:latin typeface="Times New Roman"/>
                <a:ea typeface="华文细黑"/>
              </a:rPr>
              <a:t>Cl</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2H</a:t>
            </a:r>
            <a:r>
              <a:rPr lang="zh-CN" altLang="zh-CN" sz="2800" kern="100" baseline="30000" dirty="0">
                <a:solidFill>
                  <a:srgbClr val="E36C0A"/>
                </a:solidFill>
                <a:latin typeface="Times New Roman"/>
                <a:ea typeface="华文细黑"/>
                <a:cs typeface="Times New Roman"/>
              </a:rPr>
              <a:t>＋</a:t>
            </a:r>
            <a:r>
              <a:rPr lang="en-US" altLang="zh-CN" sz="2800" kern="100" spc="-80" dirty="0">
                <a:solidFill>
                  <a:srgbClr val="E36C0A"/>
                </a:solidFill>
                <a:latin typeface="Times New Roman"/>
                <a:ea typeface="华文细黑"/>
              </a:rPr>
              <a:t>==</a:t>
            </a:r>
            <a:r>
              <a:rPr lang="en-US" altLang="zh-CN" sz="2800" kern="100" dirty="0">
                <a:solidFill>
                  <a:srgbClr val="E36C0A"/>
                </a:solidFill>
                <a:latin typeface="Times New Roman"/>
                <a:ea typeface="华文细黑"/>
              </a:rPr>
              <a:t>=Cl</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6" name="矩形 5"/>
          <p:cNvSpPr/>
          <p:nvPr/>
        </p:nvSpPr>
        <p:spPr>
          <a:xfrm>
            <a:off x="8735623" y="266633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9"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26823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7" end="7"/>
                                            </p:txEl>
                                          </p:spTgt>
                                        </p:tgtEl>
                                        <p:attrNameLst>
                                          <p:attrName>style.visibility</p:attrName>
                                        </p:attrNameLst>
                                      </p:cBhvr>
                                      <p:to>
                                        <p:strVal val="visible"/>
                                      </p:to>
                                    </p:set>
                                    <p:animEffect transition="in" filter="blinds(horizontal)">
                                      <p:cBhvr>
                                        <p:cTn id="12" dur="500"/>
                                        <p:tgtEl>
                                          <p:spTgt spid="3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34">
                                            <p:txEl>
                                              <p:pRg st="7" end="7"/>
                                            </p:txEl>
                                          </p:spTgt>
                                        </p:tgtEl>
                                      </p:cBhvr>
                                    </p:animEffect>
                                    <p:set>
                                      <p:cBhvr>
                                        <p:cTn id="22" dur="1" fill="hold">
                                          <p:stCondLst>
                                            <p:cond delay="499"/>
                                          </p:stCondLst>
                                        </p:cTn>
                                        <p:tgtEl>
                                          <p:spTgt spid="34">
                                            <p:txEl>
                                              <p:pRg st="7" end="7"/>
                                            </p:txEl>
                                          </p:spTgt>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6"/>
                                        </p:tgtEl>
                                      </p:cBhvr>
                                    </p:animEffect>
                                    <p:set>
                                      <p:cBhvr>
                                        <p:cTn id="28"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4" grpId="0"/>
      <p:bldP spid="4" grpId="1"/>
      <p:bldP spid="6" grpId="0"/>
      <p:bldP spid="6" grpId="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9832" y="621482"/>
            <a:ext cx="11524006" cy="397031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若以物质单位质量得到的电子数衡量物质的消毒效率，则下列常用的消毒剂中，消毒效率最高的</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A.NaClO</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B.ClO</a:t>
            </a:r>
            <a:r>
              <a:rPr lang="en-US" altLang="zh-CN" sz="2800" kern="100" baseline="-25000" dirty="0" smtClean="0">
                <a:latin typeface="Times New Roman"/>
                <a:ea typeface="华文细黑"/>
                <a:cs typeface="Courier New"/>
              </a:rPr>
              <a:t>2</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D.Ca</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ClO</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四种消毒剂的质量均为</a:t>
            </a:r>
            <a:r>
              <a:rPr lang="en-US" altLang="zh-CN" sz="2800" kern="100" dirty="0">
                <a:latin typeface="Times New Roman"/>
                <a:ea typeface="华文细黑"/>
                <a:cs typeface="Courier New"/>
              </a:rPr>
              <a:t>1 g</a:t>
            </a:r>
            <a:r>
              <a:rPr lang="zh-CN" altLang="zh-CN" sz="2800" kern="100" dirty="0">
                <a:latin typeface="Times New Roman"/>
                <a:ea typeface="华文细黑"/>
                <a:cs typeface="Times New Roman"/>
              </a:rPr>
              <a:t>，则它们作消毒剂时得到电子的物质的量分别</a:t>
            </a:r>
            <a:r>
              <a:rPr lang="zh-CN" altLang="zh-CN" sz="2800" kern="100" dirty="0" smtClean="0">
                <a:latin typeface="Times New Roman"/>
                <a:ea typeface="华文细黑"/>
                <a:cs typeface="Times New Roman"/>
              </a:rPr>
              <a:t>为</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653927334"/>
              </p:ext>
            </p:extLst>
          </p:nvPr>
        </p:nvGraphicFramePr>
        <p:xfrm>
          <a:off x="2253871" y="3789834"/>
          <a:ext cx="5091113" cy="1208088"/>
        </p:xfrm>
        <a:graphic>
          <a:graphicData uri="http://schemas.openxmlformats.org/presentationml/2006/ole">
            <mc:AlternateContent xmlns:mc="http://schemas.openxmlformats.org/markup-compatibility/2006">
              <mc:Choice xmlns:v="urn:schemas-microsoft-com:vml" Requires="v">
                <p:oleObj spid="_x0000_s37295" name="文档" r:id="rId3" imgW="5091860" imgH="1208563" progId="Word.Document.12">
                  <p:embed/>
                </p:oleObj>
              </mc:Choice>
              <mc:Fallback>
                <p:oleObj name="文档" r:id="rId3" imgW="5091860" imgH="1208563" progId="Word.Document.12">
                  <p:embed/>
                  <p:pic>
                    <p:nvPicPr>
                      <p:cNvPr id="0" name=""/>
                      <p:cNvPicPr/>
                      <p:nvPr/>
                    </p:nvPicPr>
                    <p:blipFill>
                      <a:blip r:embed="rId4"/>
                      <a:stretch>
                        <a:fillRect/>
                      </a:stretch>
                    </p:blipFill>
                    <p:spPr>
                      <a:xfrm>
                        <a:off x="2253871" y="3789834"/>
                        <a:ext cx="5091113" cy="1208088"/>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graphicFrame>
        <p:nvGraphicFramePr>
          <p:cNvPr id="3" name="对象 2"/>
          <p:cNvGraphicFramePr>
            <a:graphicFrameLocks noChangeAspect="1"/>
          </p:cNvGraphicFramePr>
          <p:nvPr>
            <p:extLst>
              <p:ext uri="{D42A27DB-BD31-4B8C-83A1-F6EECF244321}">
                <p14:modId xmlns:p14="http://schemas.microsoft.com/office/powerpoint/2010/main" val="2598273218"/>
              </p:ext>
            </p:extLst>
          </p:nvPr>
        </p:nvGraphicFramePr>
        <p:xfrm>
          <a:off x="371849" y="4633204"/>
          <a:ext cx="5089525" cy="1198562"/>
        </p:xfrm>
        <a:graphic>
          <a:graphicData uri="http://schemas.openxmlformats.org/presentationml/2006/ole">
            <mc:AlternateContent xmlns:mc="http://schemas.openxmlformats.org/markup-compatibility/2006">
              <mc:Choice xmlns:v="urn:schemas-microsoft-com:vml" Requires="v">
                <p:oleObj spid="_x0000_s37296" name="文档" r:id="rId19" imgW="5091860" imgH="1208203" progId="Word.Document.12">
                  <p:embed/>
                </p:oleObj>
              </mc:Choice>
              <mc:Fallback>
                <p:oleObj name="文档" r:id="rId19" imgW="5091860" imgH="1208203" progId="Word.Document.12">
                  <p:embed/>
                  <p:pic>
                    <p:nvPicPr>
                      <p:cNvPr id="0" name="对象 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71849" y="4633204"/>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781512236"/>
              </p:ext>
            </p:extLst>
          </p:nvPr>
        </p:nvGraphicFramePr>
        <p:xfrm>
          <a:off x="5142287" y="4583529"/>
          <a:ext cx="5089525" cy="1198562"/>
        </p:xfrm>
        <a:graphic>
          <a:graphicData uri="http://schemas.openxmlformats.org/presentationml/2006/ole">
            <mc:AlternateContent xmlns:mc="http://schemas.openxmlformats.org/markup-compatibility/2006">
              <mc:Choice xmlns:v="urn:schemas-microsoft-com:vml" Requires="v">
                <p:oleObj spid="_x0000_s37297" name="文档" r:id="rId21" imgW="5091860" imgH="1208203" progId="Word.Document.12">
                  <p:embed/>
                </p:oleObj>
              </mc:Choice>
              <mc:Fallback>
                <p:oleObj name="文档" r:id="rId21" imgW="5091860" imgH="1208203" progId="Word.Document.12">
                  <p:embed/>
                  <p:pic>
                    <p:nvPicPr>
                      <p:cNvPr id="0" name="对象 34"/>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5142287" y="4583529"/>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07501787"/>
              </p:ext>
            </p:extLst>
          </p:nvPr>
        </p:nvGraphicFramePr>
        <p:xfrm>
          <a:off x="380759" y="5661776"/>
          <a:ext cx="5089525" cy="1198562"/>
        </p:xfrm>
        <a:graphic>
          <a:graphicData uri="http://schemas.openxmlformats.org/presentationml/2006/ole">
            <mc:AlternateContent xmlns:mc="http://schemas.openxmlformats.org/markup-compatibility/2006">
              <mc:Choice xmlns:v="urn:schemas-microsoft-com:vml" Requires="v">
                <p:oleObj spid="_x0000_s37298" name="文档" r:id="rId23" imgW="5091860" imgH="1208203" progId="Word.Document.12">
                  <p:embed/>
                </p:oleObj>
              </mc:Choice>
              <mc:Fallback>
                <p:oleObj name="文档" r:id="rId23" imgW="5091860" imgH="1208203" progId="Word.Document.12">
                  <p:embed/>
                  <p:pic>
                    <p:nvPicPr>
                      <p:cNvPr id="0" name="对象 35"/>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380759" y="5661776"/>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0" name="矩形 49"/>
          <p:cNvSpPr/>
          <p:nvPr/>
        </p:nvSpPr>
        <p:spPr>
          <a:xfrm>
            <a:off x="5015086" y="5690551"/>
            <a:ext cx="4852610" cy="656846"/>
          </a:xfrm>
          <a:prstGeom prst="rect">
            <a:avLst/>
          </a:prstGeom>
        </p:spPr>
        <p:txBody>
          <a:bodyPr wrap="none">
            <a:spAutoFit/>
          </a:bodyPr>
          <a:lstStyle/>
          <a:p>
            <a:pPr algn="just">
              <a:lnSpc>
                <a:spcPct val="150000"/>
              </a:lnSpc>
              <a:spcAft>
                <a:spcPts val="0"/>
              </a:spcAft>
            </a:pPr>
            <a:r>
              <a:rPr lang="zh-CN" altLang="zh-CN" sz="2800" kern="100" dirty="0" smtClean="0">
                <a:latin typeface="Times New Roman"/>
                <a:ea typeface="华文细黑"/>
                <a:cs typeface="Times New Roman"/>
              </a:rPr>
              <a:t>所以消毒效率最高的是</a:t>
            </a:r>
            <a:r>
              <a:rPr lang="en-US" altLang="zh-CN" sz="2800" kern="100" dirty="0" smtClean="0">
                <a:latin typeface="Times New Roman"/>
                <a:ea typeface="华文细黑"/>
                <a:cs typeface="Courier New"/>
              </a:rPr>
              <a:t>ClO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p:txBody>
      </p:sp>
      <p:sp>
        <p:nvSpPr>
          <p:cNvPr id="7" name="矩形 6"/>
          <p:cNvSpPr/>
          <p:nvPr/>
        </p:nvSpPr>
        <p:spPr>
          <a:xfrm>
            <a:off x="5110244" y="1076680"/>
            <a:ext cx="423514" cy="818429"/>
          </a:xfrm>
          <a:prstGeom prst="rect">
            <a:avLst/>
          </a:prstGeom>
        </p:spPr>
        <p:txBody>
          <a:bodyPr wrap="none">
            <a:spAutoFit/>
          </a:bodyPr>
          <a:lstStyle/>
          <a:p>
            <a:pPr lvl="0" algn="just">
              <a:lnSpc>
                <a:spcPct val="200000"/>
              </a:lnSpc>
            </a:pPr>
            <a:r>
              <a:rPr lang="en-US" altLang="zh-CN" sz="2800" b="1" kern="100" dirty="0" smtClean="0">
                <a:solidFill>
                  <a:srgbClr val="E36C0A"/>
                </a:solidFill>
                <a:latin typeface="Times New Roman"/>
                <a:ea typeface="华文细黑"/>
                <a:cs typeface="Courier New"/>
              </a:rPr>
              <a:t>B</a:t>
            </a:r>
            <a:endParaRPr lang="zh-CN" altLang="zh-CN" sz="1050" b="1" kern="100" dirty="0">
              <a:solidFill>
                <a:prstClr val="black"/>
              </a:solidFill>
              <a:latin typeface="宋体"/>
              <a:cs typeface="Courier New"/>
            </a:endParaRPr>
          </a:p>
        </p:txBody>
      </p:sp>
    </p:spTree>
    <p:extLst>
      <p:ext uri="{BB962C8B-B14F-4D97-AF65-F5344CB8AC3E}">
        <p14:creationId xmlns:p14="http://schemas.microsoft.com/office/powerpoint/2010/main" val="41798728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3" end="3"/>
                                            </p:txEl>
                                          </p:spTgt>
                                        </p:tgtEl>
                                        <p:attrNameLst>
                                          <p:attrName>style.visibility</p:attrName>
                                        </p:attrNameLst>
                                      </p:cBhvr>
                                      <p:to>
                                        <p:strVal val="visible"/>
                                      </p:to>
                                    </p:set>
                                    <p:animEffect transition="in" filter="blinds(horizontal)">
                                      <p:cBhvr>
                                        <p:cTn id="7" dur="500"/>
                                        <p:tgtEl>
                                          <p:spTgt spid="3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50">
                                            <p:txEl>
                                              <p:pRg st="0" end="0"/>
                                            </p:txEl>
                                          </p:spTgt>
                                        </p:tgtEl>
                                        <p:attrNameLst>
                                          <p:attrName>style.visibility</p:attrName>
                                        </p:attrNameLst>
                                      </p:cBhvr>
                                      <p:to>
                                        <p:strVal val="visible"/>
                                      </p:to>
                                    </p:set>
                                    <p:animEffect transition="in" filter="blinds(horizontal)">
                                      <p:cBhvr>
                                        <p:cTn id="24" dur="500"/>
                                        <p:tgtEl>
                                          <p:spTgt spid="5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blinds(horizontal)">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nodeType="clickEffect">
                                  <p:stCondLst>
                                    <p:cond delay="0"/>
                                  </p:stCondLst>
                                  <p:childTnLst>
                                    <p:animEffect transition="out" filter="fade">
                                      <p:cBhvr>
                                        <p:cTn id="33" dur="500"/>
                                        <p:tgtEl>
                                          <p:spTgt spid="34">
                                            <p:txEl>
                                              <p:pRg st="3" end="3"/>
                                            </p:txEl>
                                          </p:spTgt>
                                        </p:tgtEl>
                                      </p:cBhvr>
                                    </p:animEffect>
                                    <p:set>
                                      <p:cBhvr>
                                        <p:cTn id="34" dur="1" fill="hold">
                                          <p:stCondLst>
                                            <p:cond delay="499"/>
                                          </p:stCondLst>
                                        </p:cTn>
                                        <p:tgtEl>
                                          <p:spTgt spid="34">
                                            <p:txEl>
                                              <p:pRg st="3" end="3"/>
                                            </p:txEl>
                                          </p:spTgt>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2"/>
                                        </p:tgtEl>
                                      </p:cBhvr>
                                    </p:animEffect>
                                    <p:set>
                                      <p:cBhvr>
                                        <p:cTn id="37" dur="1" fill="hold">
                                          <p:stCondLst>
                                            <p:cond delay="499"/>
                                          </p:stCondLst>
                                        </p:cTn>
                                        <p:tgtEl>
                                          <p:spTgt spid="2"/>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3"/>
                                        </p:tgtEl>
                                      </p:cBhvr>
                                    </p:animEffect>
                                    <p:set>
                                      <p:cBhvr>
                                        <p:cTn id="40" dur="1" fill="hold">
                                          <p:stCondLst>
                                            <p:cond delay="499"/>
                                          </p:stCondLst>
                                        </p:cTn>
                                        <p:tgtEl>
                                          <p:spTgt spid="3"/>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4"/>
                                        </p:tgtEl>
                                      </p:cBhvr>
                                    </p:animEffect>
                                    <p:set>
                                      <p:cBhvr>
                                        <p:cTn id="43" dur="1" fill="hold">
                                          <p:stCondLst>
                                            <p:cond delay="499"/>
                                          </p:stCondLst>
                                        </p:cTn>
                                        <p:tgtEl>
                                          <p:spTgt spid="4"/>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5"/>
                                        </p:tgtEl>
                                      </p:cBhvr>
                                    </p:animEffect>
                                    <p:set>
                                      <p:cBhvr>
                                        <p:cTn id="46" dur="1" fill="hold">
                                          <p:stCondLst>
                                            <p:cond delay="499"/>
                                          </p:stCondLst>
                                        </p:cTn>
                                        <p:tgtEl>
                                          <p:spTgt spid="5"/>
                                        </p:tgtEl>
                                        <p:attrNameLst>
                                          <p:attrName>style.visibility</p:attrName>
                                        </p:attrNameLst>
                                      </p:cBhvr>
                                      <p:to>
                                        <p:strVal val="hidden"/>
                                      </p:to>
                                    </p:set>
                                  </p:childTnLst>
                                </p:cTn>
                              </p:par>
                              <p:par>
                                <p:cTn id="47" presetID="10" presetClass="exit" presetSubtype="0" fill="hold" grpId="0" nodeType="withEffect">
                                  <p:stCondLst>
                                    <p:cond delay="0"/>
                                  </p:stCondLst>
                                  <p:childTnLst>
                                    <p:animEffect transition="out" filter="fade">
                                      <p:cBhvr>
                                        <p:cTn id="48" dur="500"/>
                                        <p:tgtEl>
                                          <p:spTgt spid="50">
                                            <p:txEl>
                                              <p:pRg st="0" end="0"/>
                                            </p:txEl>
                                          </p:spTgt>
                                        </p:tgtEl>
                                      </p:cBhvr>
                                    </p:animEffect>
                                    <p:set>
                                      <p:cBhvr>
                                        <p:cTn id="49" dur="1" fill="hold">
                                          <p:stCondLst>
                                            <p:cond delay="499"/>
                                          </p:stCondLst>
                                        </p:cTn>
                                        <p:tgtEl>
                                          <p:spTgt spid="50">
                                            <p:txEl>
                                              <p:pRg st="0" end="0"/>
                                            </p:txEl>
                                          </p:spTgt>
                                        </p:tgtEl>
                                        <p:attrNameLst>
                                          <p:attrName>style.visibility</p:attrName>
                                        </p:attrNameLst>
                                      </p:cBhvr>
                                      <p:to>
                                        <p:strVal val="hidden"/>
                                      </p:to>
                                    </p:set>
                                  </p:childTnLst>
                                </p:cTn>
                              </p:par>
                              <p:par>
                                <p:cTn id="50" presetID="10" presetClass="exit" presetSubtype="0" fill="hold" grpId="1" nodeType="withEffect">
                                  <p:stCondLst>
                                    <p:cond delay="0"/>
                                  </p:stCondLst>
                                  <p:childTnLst>
                                    <p:animEffect transition="out" filter="fade">
                                      <p:cBhvr>
                                        <p:cTn id="51" dur="500"/>
                                        <p:tgtEl>
                                          <p:spTgt spid="7"/>
                                        </p:tgtEl>
                                      </p:cBhvr>
                                    </p:animEffect>
                                    <p:set>
                                      <p:cBhvr>
                                        <p:cTn id="52"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35"/>
                  </p:tgtEl>
                </p:cond>
              </p:nextCondLst>
            </p:seq>
          </p:childTnLst>
        </p:cTn>
      </p:par>
    </p:tnLst>
    <p:bldLst>
      <p:bldP spid="50" grpId="0" build="allAtOnce"/>
      <p:bldP spid="7" grpId="0"/>
      <p:bldP spid="7" grpId="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16600" y="837506"/>
            <a:ext cx="11639246" cy="3970318"/>
          </a:xfrm>
          <a:prstGeom prst="rect">
            <a:avLst/>
          </a:prstGeom>
        </p:spPr>
        <p:txBody>
          <a:bodyPr>
            <a:spAutoFit/>
          </a:bodyPr>
          <a:lstStyle/>
          <a:p>
            <a:pPr algn="just">
              <a:lnSpc>
                <a:spcPct val="150000"/>
              </a:lnSpc>
              <a:spcAft>
                <a:spcPts val="0"/>
              </a:spcAft>
            </a:pPr>
            <a:r>
              <a:rPr lang="en-US" altLang="zh-CN" sz="2800" kern="100" dirty="0">
                <a:latin typeface="宋体"/>
                <a:ea typeface="华文细黑"/>
                <a:cs typeface="Times New Roman"/>
              </a:rPr>
              <a:t>Ⅱ</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铅是一种金属元素，可用作耐酸腐蚀、蓄电池等的材料。其合金可作铅字、轴承、电缆包皮之用，还可作体育运动器材铅球等。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配平下列化学反应方程式，把系数以及相关物质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写化学式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填写在空格上，并标出电子转移的方向和数目。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__PbO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__HNO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=__HMnO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a:t>
            </a:r>
            <a:r>
              <a:rPr lang="en-US" altLang="zh-CN" sz="2800" kern="100" dirty="0" err="1">
                <a:latin typeface="Times New Roman"/>
                <a:ea typeface="华文细黑"/>
                <a:cs typeface="Courier New"/>
              </a:rPr>
              <a:t>Pb</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__PbSO</a:t>
            </a:r>
            <a:r>
              <a:rPr lang="en-US" altLang="zh-CN" sz="2800" kern="100" baseline="-25000" dirty="0">
                <a:latin typeface="Times New Roman"/>
                <a:ea typeface="华文细黑"/>
                <a:cs typeface="Courier New"/>
              </a:rPr>
              <a:t>4</a:t>
            </a:r>
            <a:r>
              <a:rPr lang="en-US" altLang="zh-CN" sz="2800" kern="100" dirty="0">
                <a:latin typeface="宋体"/>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a:t>
            </a:r>
            <a:endParaRPr lang="en-US" altLang="zh-CN" sz="2800" kern="100" dirty="0">
              <a:latin typeface="Times New Roman"/>
              <a:ea typeface="华文细黑"/>
              <a:cs typeface="Courier New"/>
            </a:endParaRPr>
          </a:p>
        </p:txBody>
      </p:sp>
      <p:sp>
        <p:nvSpPr>
          <p:cNvPr id="2" name="矩形 1"/>
          <p:cNvSpPr/>
          <p:nvPr/>
        </p:nvSpPr>
        <p:spPr>
          <a:xfrm>
            <a:off x="26855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5</a:t>
            </a:r>
            <a:endParaRPr lang="zh-CN" altLang="en-US" sz="2800" kern="100" dirty="0">
              <a:solidFill>
                <a:schemeClr val="accent6">
                  <a:lumMod val="75000"/>
                </a:schemeClr>
              </a:solidFill>
              <a:latin typeface="Times New Roman"/>
              <a:ea typeface="华文细黑"/>
              <a:cs typeface="Courier New"/>
            </a:endParaRPr>
          </a:p>
        </p:txBody>
      </p:sp>
      <p:sp>
        <p:nvSpPr>
          <p:cNvPr id="3" name="矩形 2"/>
          <p:cNvSpPr/>
          <p:nvPr/>
        </p:nvSpPr>
        <p:spPr>
          <a:xfrm>
            <a:off x="176456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4" name="矩形 3"/>
          <p:cNvSpPr/>
          <p:nvPr/>
        </p:nvSpPr>
        <p:spPr>
          <a:xfrm>
            <a:off x="352412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6</a:t>
            </a:r>
            <a:endParaRPr lang="zh-CN" altLang="en-US" sz="2800" kern="100" dirty="0">
              <a:solidFill>
                <a:schemeClr val="accent6">
                  <a:lumMod val="75000"/>
                </a:schemeClr>
              </a:solidFill>
              <a:latin typeface="Times New Roman"/>
              <a:ea typeface="华文细黑"/>
              <a:cs typeface="Courier New"/>
            </a:endParaRPr>
          </a:p>
        </p:txBody>
      </p:sp>
      <p:sp>
        <p:nvSpPr>
          <p:cNvPr id="5" name="矩形 4"/>
          <p:cNvSpPr/>
          <p:nvPr/>
        </p:nvSpPr>
        <p:spPr>
          <a:xfrm>
            <a:off x="5396334"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6" name="矩形 5"/>
          <p:cNvSpPr/>
          <p:nvPr/>
        </p:nvSpPr>
        <p:spPr>
          <a:xfrm>
            <a:off x="720580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3</a:t>
            </a:r>
            <a:endParaRPr lang="zh-CN" altLang="en-US" sz="2800" kern="100" dirty="0">
              <a:solidFill>
                <a:schemeClr val="accent6">
                  <a:lumMod val="75000"/>
                </a:schemeClr>
              </a:solidFill>
              <a:latin typeface="Times New Roman"/>
              <a:ea typeface="华文细黑"/>
              <a:cs typeface="Courier New"/>
            </a:endParaRPr>
          </a:p>
        </p:txBody>
      </p:sp>
      <p:sp>
        <p:nvSpPr>
          <p:cNvPr id="7" name="矩形 6"/>
          <p:cNvSpPr/>
          <p:nvPr/>
        </p:nvSpPr>
        <p:spPr>
          <a:xfrm>
            <a:off x="9263558" y="354331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9" name="矩形 8"/>
          <p:cNvSpPr/>
          <p:nvPr/>
        </p:nvSpPr>
        <p:spPr>
          <a:xfrm>
            <a:off x="231190" y="4097016"/>
            <a:ext cx="1003801" cy="523220"/>
          </a:xfrm>
          <a:prstGeom prst="rect">
            <a:avLst/>
          </a:prstGeom>
        </p:spPr>
        <p:txBody>
          <a:bodyPr wrap="none">
            <a:spAutoFit/>
          </a:bodyPr>
          <a:lstStyle/>
          <a:p>
            <a:r>
              <a:rPr lang="en-US" altLang="zh-CN" sz="2800" kern="100" dirty="0">
                <a:solidFill>
                  <a:srgbClr val="E36C0A"/>
                </a:solidFill>
                <a:latin typeface="Times New Roman"/>
                <a:ea typeface="华文细黑"/>
              </a:rPr>
              <a:t>2H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pic>
        <p:nvPicPr>
          <p:cNvPr id="38914" name="图片 1"/>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89197" y="4962134"/>
            <a:ext cx="2430463"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Rectangle 21">
            <a:hlinkClick r:id="rId3"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7" name="Rectangle 21">
            <a:hlinkClick r:id="rId4"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8" name="Rectangle 21">
            <a:hlinkClick r:id="rId5"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9" name="Rectangle 21">
            <a:hlinkClick r:id="rId6"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0" name="Rectangle 21">
            <a:hlinkClick r:id="rId7"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1" name="Rectangle 21">
            <a:hlinkClick r:id="rId8"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2" name="Rectangle 21">
            <a:hlinkClick r:id="rId9"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3" name="Rectangle 21">
            <a:hlinkClick r:id="rId10"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49" name="Rectangle 21">
            <a:hlinkClick r:id="rId11"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0" name="Rectangle 21">
            <a:hlinkClick r:id="rId12"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2" name="Rectangle 21">
            <a:hlinkClick r:id="rId13"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3" name="Rectangle 21">
            <a:hlinkClick r:id="rId14"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4" name="Rectangle 21">
            <a:hlinkClick r:id="rId15"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5" name="Rectangle 21">
            <a:hlinkClick r:id="rId16"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6" name="矩形 5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7" name="圆角矩形 5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41217402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par>
                                <p:cTn id="26" presetID="3" presetClass="entr" presetSubtype="10" fill="hold" nodeType="withEffect">
                                  <p:stCondLst>
                                    <p:cond delay="0"/>
                                  </p:stCondLst>
                                  <p:childTnLst>
                                    <p:set>
                                      <p:cBhvr>
                                        <p:cTn id="27" dur="1" fill="hold">
                                          <p:stCondLst>
                                            <p:cond delay="0"/>
                                          </p:stCondLst>
                                        </p:cTn>
                                        <p:tgtEl>
                                          <p:spTgt spid="38914"/>
                                        </p:tgtEl>
                                        <p:attrNameLst>
                                          <p:attrName>style.visibility</p:attrName>
                                        </p:attrNameLst>
                                      </p:cBhvr>
                                      <p:to>
                                        <p:strVal val="visible"/>
                                      </p:to>
                                    </p:set>
                                    <p:animEffect transition="in" filter="blinds(horizontal)">
                                      <p:cBhvr>
                                        <p:cTn id="28" dur="500"/>
                                        <p:tgtEl>
                                          <p:spTgt spid="3891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2"/>
                                        </p:tgtEl>
                                      </p:cBhvr>
                                    </p:animEffect>
                                    <p:set>
                                      <p:cBhvr>
                                        <p:cTn id="36" dur="1" fill="hold">
                                          <p:stCondLst>
                                            <p:cond delay="499"/>
                                          </p:stCondLst>
                                        </p:cTn>
                                        <p:tgtEl>
                                          <p:spTgt spid="2"/>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3"/>
                                        </p:tgtEl>
                                      </p:cBhvr>
                                    </p:animEffect>
                                    <p:set>
                                      <p:cBhvr>
                                        <p:cTn id="39" dur="1" fill="hold">
                                          <p:stCondLst>
                                            <p:cond delay="499"/>
                                          </p:stCondLst>
                                        </p:cTn>
                                        <p:tgtEl>
                                          <p:spTgt spid="3"/>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4"/>
                                        </p:tgtEl>
                                      </p:cBhvr>
                                    </p:animEffect>
                                    <p:set>
                                      <p:cBhvr>
                                        <p:cTn id="42" dur="1" fill="hold">
                                          <p:stCondLst>
                                            <p:cond delay="499"/>
                                          </p:stCondLst>
                                        </p:cTn>
                                        <p:tgtEl>
                                          <p:spTgt spid="4"/>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5"/>
                                        </p:tgtEl>
                                      </p:cBhvr>
                                    </p:animEffect>
                                    <p:set>
                                      <p:cBhvr>
                                        <p:cTn id="45" dur="1" fill="hold">
                                          <p:stCondLst>
                                            <p:cond delay="499"/>
                                          </p:stCondLst>
                                        </p:cTn>
                                        <p:tgtEl>
                                          <p:spTgt spid="5"/>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6"/>
                                        </p:tgtEl>
                                      </p:cBhvr>
                                    </p:animEffect>
                                    <p:set>
                                      <p:cBhvr>
                                        <p:cTn id="48" dur="1" fill="hold">
                                          <p:stCondLst>
                                            <p:cond delay="499"/>
                                          </p:stCondLst>
                                        </p:cTn>
                                        <p:tgtEl>
                                          <p:spTgt spid="6"/>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7"/>
                                        </p:tgtEl>
                                      </p:cBhvr>
                                    </p:animEffect>
                                    <p:set>
                                      <p:cBhvr>
                                        <p:cTn id="51" dur="1" fill="hold">
                                          <p:stCondLst>
                                            <p:cond delay="499"/>
                                          </p:stCondLst>
                                        </p:cTn>
                                        <p:tgtEl>
                                          <p:spTgt spid="7"/>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38914"/>
                                        </p:tgtEl>
                                      </p:cBhvr>
                                    </p:animEffect>
                                    <p:set>
                                      <p:cBhvr>
                                        <p:cTn id="54" dur="1" fill="hold">
                                          <p:stCondLst>
                                            <p:cond delay="499"/>
                                          </p:stCondLst>
                                        </p:cTn>
                                        <p:tgtEl>
                                          <p:spTgt spid="38914"/>
                                        </p:tgtEl>
                                        <p:attrNameLst>
                                          <p:attrName>style.visibility</p:attrName>
                                        </p:attrNameLst>
                                      </p:cBhvr>
                                      <p:to>
                                        <p:strVal val="hidden"/>
                                      </p:to>
                                    </p:set>
                                  </p:childTnLst>
                                </p:cTn>
                              </p:par>
                            </p:childTnLst>
                          </p:cTn>
                        </p:par>
                      </p:childTnLst>
                    </p:cTn>
                  </p:par>
                </p:childTnLst>
              </p:cTn>
              <p:nextCondLst>
                <p:cond evt="onClick" delay="0">
                  <p:tgtEl>
                    <p:spTgt spid="57"/>
                  </p:tgtEl>
                </p:cond>
              </p:nextCondLst>
            </p:seq>
          </p:childTnLst>
        </p:cTn>
      </p:par>
    </p:tnLst>
    <p:bldLst>
      <p:bldP spid="2" grpId="0"/>
      <p:bldP spid="2" grpId="1"/>
      <p:bldP spid="3" grpId="0"/>
      <p:bldP spid="3" grpId="1"/>
      <p:bldP spid="4" grpId="0"/>
      <p:bldP spid="4" grpId="1"/>
      <p:bldP spid="5" grpId="0"/>
      <p:bldP spid="5" grpId="1"/>
      <p:bldP spid="6" grpId="0"/>
      <p:bldP spid="6" grpId="1"/>
      <p:bldP spid="7" grpId="0"/>
      <p:bldP spid="7" grpId="1"/>
      <p:bldP spid="9" grpId="0"/>
      <p:bldP spid="9" grpId="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373366" y="693490"/>
            <a:ext cx="11296938" cy="3618939"/>
          </a:xfrm>
          <a:prstGeom prst="rect">
            <a:avLst/>
          </a:prstGeom>
        </p:spPr>
        <p:txBody>
          <a:bodyPr>
            <a:spAutoFit/>
          </a:bodyPr>
          <a:lstStyle/>
          <a:p>
            <a:pPr lvl="0" algn="just">
              <a:lnSpc>
                <a:spcPts val="55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把反应后的溶液稀释到</a:t>
            </a:r>
            <a:r>
              <a:rPr lang="en-US" altLang="zh-CN" sz="2800" kern="100" dirty="0">
                <a:solidFill>
                  <a:prstClr val="black"/>
                </a:solidFill>
                <a:latin typeface="Times New Roman"/>
                <a:ea typeface="华文细黑"/>
                <a:cs typeface="Courier New"/>
              </a:rPr>
              <a:t>1 L</a:t>
            </a:r>
            <a:r>
              <a:rPr lang="zh-CN" altLang="zh-CN" sz="2800" kern="100" dirty="0">
                <a:solidFill>
                  <a:prstClr val="black"/>
                </a:solidFill>
                <a:latin typeface="Times New Roman"/>
                <a:ea typeface="华文细黑"/>
                <a:cs typeface="Times New Roman"/>
              </a:rPr>
              <a:t>，测出其中的</a:t>
            </a:r>
            <a:r>
              <a:rPr lang="en-US" altLang="zh-CN" sz="2800" kern="100" dirty="0">
                <a:solidFill>
                  <a:prstClr val="black"/>
                </a:solidFill>
                <a:latin typeface="Times New Roman"/>
                <a:ea typeface="华文细黑"/>
                <a:cs typeface="Courier New"/>
              </a:rPr>
              <a:t>Pb</a:t>
            </a:r>
            <a:r>
              <a:rPr lang="en-US" altLang="zh-CN" sz="2800" kern="100" baseline="30000" dirty="0">
                <a:solidFill>
                  <a:prstClr val="black"/>
                </a:solidFill>
                <a:latin typeface="Times New Roman"/>
                <a:ea typeface="华文细黑"/>
                <a:cs typeface="Courier New"/>
              </a:rPr>
              <a:t>2</a:t>
            </a:r>
            <a:r>
              <a:rPr lang="zh-CN" altLang="zh-CN" sz="2800" kern="100" baseline="30000" dirty="0">
                <a:solidFill>
                  <a:prstClr val="black"/>
                </a:solidFill>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的浓度为</a:t>
            </a:r>
            <a:r>
              <a:rPr lang="en-US" altLang="zh-CN" sz="2800" kern="100" dirty="0">
                <a:solidFill>
                  <a:prstClr val="black"/>
                </a:solidFill>
                <a:latin typeface="Times New Roman"/>
                <a:ea typeface="华文细黑"/>
                <a:cs typeface="Courier New"/>
              </a:rPr>
              <a:t>0.6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，则反应中转移的电子数为</a:t>
            </a:r>
            <a:r>
              <a:rPr lang="en-US" altLang="zh-CN" sz="2800" kern="100" dirty="0">
                <a:solidFill>
                  <a:prstClr val="black"/>
                </a:solidFill>
                <a:latin typeface="Times New Roman"/>
                <a:ea typeface="华文细黑"/>
                <a:cs typeface="Courier New"/>
              </a:rPr>
              <a:t>______</a:t>
            </a:r>
            <a:r>
              <a:rPr lang="zh-CN" altLang="zh-CN" sz="2800" kern="100" dirty="0">
                <a:solidFill>
                  <a:prstClr val="black"/>
                </a:solidFill>
                <a:latin typeface="Times New Roman"/>
                <a:ea typeface="华文细黑"/>
                <a:cs typeface="Times New Roman"/>
              </a:rPr>
              <a:t>个</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根据上述方程式中的化学计量数，当生成</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时转移</a:t>
            </a:r>
            <a:r>
              <a:rPr lang="en-US" altLang="zh-CN" sz="2800" kern="100" dirty="0">
                <a:latin typeface="Times New Roman"/>
                <a:ea typeface="华文细黑"/>
                <a:cs typeface="Courier New"/>
              </a:rPr>
              <a:t>10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，所以当生成</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时，应转移电子数</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en-US" altLang="zh-CN" sz="2800" kern="100" dirty="0">
                <a:latin typeface="Times New Roman"/>
                <a:ea typeface="华文细黑"/>
                <a:cs typeface="Courier New"/>
              </a:rPr>
              <a:t>0.6</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739569114"/>
              </p:ext>
            </p:extLst>
          </p:nvPr>
        </p:nvGraphicFramePr>
        <p:xfrm>
          <a:off x="7397815" y="3488849"/>
          <a:ext cx="569913" cy="1055688"/>
        </p:xfrm>
        <a:graphic>
          <a:graphicData uri="http://schemas.openxmlformats.org/presentationml/2006/ole">
            <mc:AlternateContent xmlns:mc="http://schemas.openxmlformats.org/markup-compatibility/2006">
              <mc:Choice xmlns:v="urn:schemas-microsoft-com:vml" Requires="v">
                <p:oleObj spid="_x0000_s40133" name="文档" r:id="rId3" imgW="570283" imgH="1056278" progId="Word.Document.12">
                  <p:embed/>
                </p:oleObj>
              </mc:Choice>
              <mc:Fallback>
                <p:oleObj name="文档" r:id="rId3" imgW="570283" imgH="1056278" progId="Word.Document.12">
                  <p:embed/>
                  <p:pic>
                    <p:nvPicPr>
                      <p:cNvPr id="0" name=""/>
                      <p:cNvPicPr/>
                      <p:nvPr/>
                    </p:nvPicPr>
                    <p:blipFill>
                      <a:blip r:embed="rId4"/>
                      <a:stretch>
                        <a:fillRect/>
                      </a:stretch>
                    </p:blipFill>
                    <p:spPr>
                      <a:xfrm>
                        <a:off x="7397815" y="3488849"/>
                        <a:ext cx="569913" cy="1055688"/>
                      </a:xfrm>
                      <a:prstGeom prst="rect">
                        <a:avLst/>
                      </a:prstGeom>
                    </p:spPr>
                  </p:pic>
                </p:oleObj>
              </mc:Fallback>
            </mc:AlternateContent>
          </a:graphicData>
        </a:graphic>
      </p:graphicFrame>
      <p:sp>
        <p:nvSpPr>
          <p:cNvPr id="4" name="矩形 3"/>
          <p:cNvSpPr/>
          <p:nvPr/>
        </p:nvSpPr>
        <p:spPr>
          <a:xfrm>
            <a:off x="4541510" y="1366025"/>
            <a:ext cx="776175"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2</a:t>
            </a:r>
            <a:r>
              <a:rPr lang="en-US" altLang="zh-CN" sz="2800" i="1" kern="100" dirty="0">
                <a:solidFill>
                  <a:srgbClr val="E36C0A"/>
                </a:solidFill>
                <a:latin typeface="Times New Roman"/>
                <a:ea typeface="华文细黑"/>
                <a:cs typeface="Courier New"/>
              </a:rPr>
              <a:t>N</a:t>
            </a:r>
            <a:r>
              <a:rPr lang="en-US" altLang="zh-CN" sz="2800" kern="100" baseline="-25000" dirty="0">
                <a:solidFill>
                  <a:srgbClr val="E36C0A"/>
                </a:solidFill>
                <a:latin typeface="Times New Roman"/>
                <a:ea typeface="华文细黑"/>
                <a:cs typeface="Courier New"/>
              </a:rPr>
              <a:t>A</a:t>
            </a:r>
            <a:endParaRPr lang="zh-CN" altLang="zh-CN" sz="2800" kern="100" dirty="0">
              <a:effectLst/>
              <a:latin typeface="宋体"/>
              <a:cs typeface="Courier New"/>
            </a:endParaRPr>
          </a:p>
        </p:txBody>
      </p:sp>
      <p:sp>
        <p:nvSpPr>
          <p:cNvPr id="21"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0"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2" name="矩形 5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3" name="圆角矩形 52">
            <a:hlinkClick r:id="rId19"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54" name="圆角矩形 53">
            <a:hlinkClick r:id="" action="ppaction://noaction"/>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802997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blinds(horizontal)">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blinds(horizontal)">
                                      <p:cBhvr>
                                        <p:cTn id="12" dur="500"/>
                                        <p:tgtEl>
                                          <p:spTgt spid="34">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34">
                                            <p:txEl>
                                              <p:pRg st="1" end="1"/>
                                            </p:txEl>
                                          </p:spTgt>
                                        </p:tgtEl>
                                      </p:cBhvr>
                                    </p:animEffect>
                                    <p:set>
                                      <p:cBhvr>
                                        <p:cTn id="25" dur="1" fill="hold">
                                          <p:stCondLst>
                                            <p:cond delay="499"/>
                                          </p:stCondLst>
                                        </p:cTn>
                                        <p:tgtEl>
                                          <p:spTgt spid="34">
                                            <p:txEl>
                                              <p:pRg st="1" end="1"/>
                                            </p:txEl>
                                          </p:spTgt>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34">
                                            <p:txEl>
                                              <p:pRg st="2" end="2"/>
                                            </p:txEl>
                                          </p:spTgt>
                                        </p:tgtEl>
                                      </p:cBhvr>
                                    </p:animEffect>
                                    <p:set>
                                      <p:cBhvr>
                                        <p:cTn id="28" dur="1" fill="hold">
                                          <p:stCondLst>
                                            <p:cond delay="499"/>
                                          </p:stCondLst>
                                        </p:cTn>
                                        <p:tgtEl>
                                          <p:spTgt spid="34">
                                            <p:txEl>
                                              <p:pRg st="2" end="2"/>
                                            </p:txEl>
                                          </p:spTgt>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500"/>
                                        <p:tgtEl>
                                          <p:spTgt spid="4"/>
                                        </p:tgtEl>
                                      </p:cBhvr>
                                    </p:animEffect>
                                    <p:set>
                                      <p:cBhvr>
                                        <p:cTn id="34"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62558" y="103293"/>
            <a:ext cx="11550366" cy="4647402"/>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IPAPANNEW"/>
                <a:cs typeface="Times New Roman"/>
              </a:rPr>
              <a:t>例</a:t>
            </a:r>
            <a:r>
              <a:rPr lang="zh-CN" altLang="zh-CN" sz="2800" kern="100" dirty="0">
                <a:latin typeface="Times New Roman"/>
                <a:ea typeface="华文细黑"/>
                <a:cs typeface="Times New Roman"/>
              </a:rPr>
              <a:t>　根据</a:t>
            </a:r>
            <a:r>
              <a:rPr lang="en-US" altLang="zh-CN" sz="2800" kern="100" dirty="0">
                <a:latin typeface="Times New Roman"/>
                <a:ea typeface="华文细黑"/>
                <a:cs typeface="Courier New"/>
              </a:rPr>
              <a:t>FeS</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Fe</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氧化剂</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还原剂</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氧化产物</a:t>
            </a:r>
            <a:r>
              <a:rPr lang="en-US" altLang="zh-CN" sz="2800" kern="100" dirty="0" smtClean="0">
                <a:latin typeface="Times New Roman"/>
                <a:ea typeface="华文细黑"/>
                <a:cs typeface="Courier New"/>
              </a:rPr>
              <a:t>________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还原</a:t>
            </a:r>
            <a:r>
              <a:rPr lang="zh-CN" altLang="zh-CN" sz="2800" kern="100" dirty="0">
                <a:latin typeface="Times New Roman"/>
                <a:ea typeface="华文细黑"/>
                <a:cs typeface="Times New Roman"/>
              </a:rPr>
              <a:t>产物</a:t>
            </a:r>
            <a:r>
              <a:rPr lang="en-US" altLang="zh-CN" sz="2800" kern="100" dirty="0" smtClean="0">
                <a:latin typeface="Times New Roman"/>
                <a:ea typeface="华文细黑"/>
                <a:cs typeface="Courier New"/>
              </a:rPr>
              <a:t>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元素化合价升高的元素为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，元素化合价降低的元素</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还原剂化合价升高总数为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氧化剂化合价降低总数为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配平后各物质的系数依次为</a:t>
            </a:r>
            <a:r>
              <a:rPr lang="en-US" altLang="zh-CN" sz="2800" kern="100" dirty="0" smtClean="0">
                <a:latin typeface="Times New Roman"/>
                <a:ea typeface="华文细黑"/>
                <a:cs typeface="Courier New"/>
              </a:rPr>
              <a:t>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p:txBody>
      </p:sp>
      <p:sp>
        <p:nvSpPr>
          <p:cNvPr id="3" name="矩形 2"/>
          <p:cNvSpPr/>
          <p:nvPr/>
        </p:nvSpPr>
        <p:spPr>
          <a:xfrm>
            <a:off x="2074244" y="844978"/>
            <a:ext cx="564578" cy="523220"/>
          </a:xfrm>
          <a:prstGeom prst="rect">
            <a:avLst/>
          </a:prstGeom>
        </p:spPr>
        <p:txBody>
          <a:bodyPr wrap="none">
            <a:spAutoFit/>
          </a:bodyPr>
          <a:lstStyle/>
          <a:p>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5" name="矩形 4"/>
          <p:cNvSpPr/>
          <p:nvPr/>
        </p:nvSpPr>
        <p:spPr>
          <a:xfrm>
            <a:off x="4418459" y="866780"/>
            <a:ext cx="864339" cy="523220"/>
          </a:xfrm>
          <a:prstGeom prst="rect">
            <a:avLst/>
          </a:prstGeom>
        </p:spPr>
        <p:txBody>
          <a:bodyPr wrap="none">
            <a:spAutoFit/>
          </a:bodyPr>
          <a:lstStyle/>
          <a:p>
            <a:r>
              <a:rPr lang="en-US" altLang="zh-CN" sz="2800" kern="100" dirty="0">
                <a:solidFill>
                  <a:srgbClr val="0000FF"/>
                </a:solidFill>
                <a:latin typeface="Times New Roman"/>
                <a:ea typeface="华文细黑"/>
              </a:rPr>
              <a:t>FeS</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7" name="矩形 6"/>
          <p:cNvSpPr/>
          <p:nvPr/>
        </p:nvSpPr>
        <p:spPr>
          <a:xfrm>
            <a:off x="7391350" y="846460"/>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9" name="矩形 8"/>
          <p:cNvSpPr/>
          <p:nvPr/>
        </p:nvSpPr>
        <p:spPr>
          <a:xfrm>
            <a:off x="1951731" y="1491104"/>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11" name="矩形 10"/>
          <p:cNvSpPr/>
          <p:nvPr/>
        </p:nvSpPr>
        <p:spPr>
          <a:xfrm>
            <a:off x="4704874" y="2188324"/>
            <a:ext cx="1103187"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S</a:t>
            </a:r>
            <a:endParaRPr lang="zh-CN" altLang="en-US" sz="2800" kern="100" dirty="0">
              <a:solidFill>
                <a:srgbClr val="0000FF"/>
              </a:solidFill>
              <a:latin typeface="Times New Roman"/>
              <a:ea typeface="华文细黑"/>
            </a:endParaRPr>
          </a:p>
        </p:txBody>
      </p:sp>
      <p:sp>
        <p:nvSpPr>
          <p:cNvPr id="13" name="矩形 12"/>
          <p:cNvSpPr/>
          <p:nvPr/>
        </p:nvSpPr>
        <p:spPr>
          <a:xfrm>
            <a:off x="10392935" y="2201024"/>
            <a:ext cx="444352" cy="523220"/>
          </a:xfrm>
          <a:prstGeom prst="rect">
            <a:avLst/>
          </a:prstGeom>
        </p:spPr>
        <p:txBody>
          <a:bodyPr wrap="none">
            <a:spAutoFit/>
          </a:bodyPr>
          <a:lstStyle/>
          <a:p>
            <a:r>
              <a:rPr lang="en-US" altLang="zh-CN" sz="2800" kern="100" dirty="0">
                <a:solidFill>
                  <a:srgbClr val="0000FF"/>
                </a:solidFill>
                <a:latin typeface="Times New Roman"/>
                <a:ea typeface="华文细黑"/>
              </a:rPr>
              <a:t>O</a:t>
            </a:r>
            <a:endParaRPr lang="zh-CN" altLang="en-US" sz="2800" kern="100" dirty="0">
              <a:solidFill>
                <a:srgbClr val="0000FF"/>
              </a:solidFill>
              <a:latin typeface="Times New Roman"/>
              <a:ea typeface="华文细黑"/>
            </a:endParaRPr>
          </a:p>
        </p:txBody>
      </p:sp>
      <p:sp>
        <p:nvSpPr>
          <p:cNvPr id="14" name="矩形 13"/>
          <p:cNvSpPr/>
          <p:nvPr/>
        </p:nvSpPr>
        <p:spPr>
          <a:xfrm>
            <a:off x="6924352" y="2809642"/>
            <a:ext cx="530402" cy="523220"/>
          </a:xfrm>
          <a:prstGeom prst="rect">
            <a:avLst/>
          </a:prstGeom>
        </p:spPr>
        <p:txBody>
          <a:bodyPr wrap="none">
            <a:spAutoFit/>
          </a:bodyPr>
          <a:lstStyle/>
          <a:p>
            <a:r>
              <a:rPr lang="en-US" altLang="zh-CN" sz="2800" kern="100" dirty="0">
                <a:solidFill>
                  <a:srgbClr val="0000FF"/>
                </a:solidFill>
                <a:latin typeface="Times New Roman"/>
                <a:ea typeface="华文细黑"/>
              </a:rPr>
              <a:t>11</a:t>
            </a:r>
            <a:endParaRPr lang="zh-CN" altLang="en-US" sz="2800" kern="100" dirty="0">
              <a:solidFill>
                <a:srgbClr val="0000FF"/>
              </a:solidFill>
              <a:latin typeface="Times New Roman"/>
              <a:ea typeface="华文细黑"/>
            </a:endParaRPr>
          </a:p>
        </p:txBody>
      </p:sp>
      <p:sp>
        <p:nvSpPr>
          <p:cNvPr id="15" name="矩形 14"/>
          <p:cNvSpPr/>
          <p:nvPr/>
        </p:nvSpPr>
        <p:spPr>
          <a:xfrm>
            <a:off x="2982977" y="3484468"/>
            <a:ext cx="364202" cy="523220"/>
          </a:xfrm>
          <a:prstGeom prst="rect">
            <a:avLst/>
          </a:prstGeom>
        </p:spPr>
        <p:txBody>
          <a:bodyPr wrap="none">
            <a:spAutoFit/>
          </a:bodyPr>
          <a:lstStyle/>
          <a:p>
            <a:r>
              <a:rPr lang="en-US" altLang="zh-CN" sz="2800" kern="100" dirty="0">
                <a:solidFill>
                  <a:srgbClr val="0000FF"/>
                </a:solidFill>
                <a:latin typeface="Times New Roman"/>
                <a:ea typeface="华文细黑"/>
              </a:rPr>
              <a:t>4</a:t>
            </a:r>
            <a:endParaRPr lang="zh-CN" altLang="en-US" sz="2800" kern="100" dirty="0">
              <a:solidFill>
                <a:srgbClr val="0000FF"/>
              </a:solidFill>
              <a:latin typeface="Times New Roman"/>
              <a:ea typeface="华文细黑"/>
            </a:endParaRPr>
          </a:p>
        </p:txBody>
      </p:sp>
      <p:sp>
        <p:nvSpPr>
          <p:cNvPr id="17" name="矩形 16"/>
          <p:cNvSpPr/>
          <p:nvPr/>
        </p:nvSpPr>
        <p:spPr>
          <a:xfrm>
            <a:off x="5136351" y="3931488"/>
            <a:ext cx="2146229" cy="661015"/>
          </a:xfrm>
          <a:prstGeom prst="rect">
            <a:avLst/>
          </a:prstGeom>
        </p:spPr>
        <p:txBody>
          <a:bodyPr wrap="none">
            <a:spAutoFit/>
          </a:bodyPr>
          <a:lstStyle/>
          <a:p>
            <a:pPr algn="just">
              <a:lnSpc>
                <a:spcPct val="150000"/>
              </a:lnSpc>
              <a:spcAft>
                <a:spcPts val="0"/>
              </a:spcAft>
            </a:pPr>
            <a:r>
              <a:rPr lang="en-US" altLang="zh-CN" sz="2800" kern="100" dirty="0">
                <a:solidFill>
                  <a:srgbClr val="0000FF"/>
                </a:solidFill>
                <a:latin typeface="Times New Roman"/>
                <a:ea typeface="华文细黑"/>
              </a:rPr>
              <a:t>4</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11</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2</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8</a:t>
            </a:r>
            <a:endParaRPr lang="zh-CN" altLang="zh-CN" sz="2800" kern="100" dirty="0">
              <a:solidFill>
                <a:srgbClr val="0000FF"/>
              </a:solidFill>
              <a:latin typeface="Times New Roman"/>
              <a:ea typeface="华文细黑"/>
            </a:endParaRPr>
          </a:p>
        </p:txBody>
      </p:sp>
      <p:cxnSp>
        <p:nvCxnSpPr>
          <p:cNvPr id="4" name="直接箭头连接符 3"/>
          <p:cNvCxnSpPr/>
          <p:nvPr/>
        </p:nvCxnSpPr>
        <p:spPr>
          <a:xfrm>
            <a:off x="3347179" y="57874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linds(horizont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linds(horizontal)">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blinds(horizontal)">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linds(horizontal)">
                                      <p:cBhvr>
                                        <p:cTn id="4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9" grpId="0"/>
      <p:bldP spid="11" grpId="0"/>
      <p:bldP spid="13" grpId="0"/>
      <p:bldP spid="14" grpId="0"/>
      <p:bldP spid="15"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5474" y="740923"/>
            <a:ext cx="11502034" cy="3649693"/>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正向配平</a:t>
            </a:r>
            <a:r>
              <a:rPr lang="zh-CN" altLang="zh-CN" sz="2800" b="1" kern="100" dirty="0" smtClean="0">
                <a:solidFill>
                  <a:srgbClr val="0000FF"/>
                </a:solidFill>
                <a:latin typeface="Times New Roman"/>
                <a:cs typeface="Times New Roman"/>
              </a:rPr>
              <a:t>类</a:t>
            </a:r>
            <a:endParaRPr lang="en-US" altLang="zh-CN" sz="2800" b="1" kern="100" dirty="0">
              <a:solidFill>
                <a:srgbClr val="0000FF"/>
              </a:solidFill>
              <a:latin typeface="Times New Roman"/>
              <a:cs typeface="Times New Roman"/>
            </a:endParaRPr>
          </a:p>
          <a:p>
            <a:pPr algn="just">
              <a:lnSpc>
                <a:spcPts val="5500"/>
              </a:lnSpc>
              <a:spcAft>
                <a:spcPts val="0"/>
              </a:spcAft>
            </a:pPr>
            <a:r>
              <a:rPr lang="en-US" altLang="zh-CN" sz="2800" kern="100" dirty="0">
                <a:latin typeface="Times New Roman"/>
                <a:ea typeface="华文细黑"/>
                <a:cs typeface="Courier New"/>
              </a:rPr>
              <a:t>1.(1</a:t>
            </a:r>
            <a:r>
              <a:rPr lang="en-US" altLang="zh-CN" sz="2800" kern="100" dirty="0" smtClean="0">
                <a:latin typeface="Times New Roman"/>
                <a:ea typeface="华文细黑"/>
                <a:cs typeface="Courier New"/>
              </a:rPr>
              <a:t>)___</a:t>
            </a:r>
            <a:r>
              <a:rPr lang="en-US" altLang="zh-CN" sz="2800" kern="100" dirty="0" err="1" smtClean="0">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浓</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__MnO</a:t>
            </a:r>
            <a:r>
              <a:rPr lang="en-US" altLang="zh-CN" sz="2800" kern="100" baseline="-25000" dirty="0" smtClean="0">
                <a:latin typeface="Times New Roman"/>
                <a:ea typeface="华文细黑"/>
                <a:cs typeface="Courier New"/>
              </a:rPr>
              <a:t>2                      </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___MnCl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smtClean="0">
                <a:latin typeface="Times New Roman"/>
                <a:ea typeface="华文细黑"/>
                <a:cs typeface="Courier New"/>
              </a:rPr>
              <a:t>)___Cu</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___HNO</a:t>
            </a:r>
            <a:r>
              <a:rPr lang="en-US" altLang="zh-CN" sz="2800" kern="100" baseline="-25000" dirty="0" smtClean="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a:t>
            </a:r>
            <a:r>
              <a:rPr lang="en-US" altLang="zh-CN" sz="2800" kern="100" dirty="0" smtClean="0">
                <a:latin typeface="Times New Roman"/>
                <a:ea typeface="华文细黑"/>
                <a:cs typeface="Courier New"/>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=___Cu(NO</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(3</a:t>
            </a:r>
            <a:r>
              <a:rPr lang="en-US" altLang="zh-CN" sz="2800" kern="100" dirty="0" smtClean="0">
                <a:latin typeface="Times New Roman"/>
                <a:ea typeface="华文细黑"/>
                <a:cs typeface="Courier New"/>
              </a:rPr>
              <a:t>)___KI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en-US" altLang="zh-CN" sz="2800" kern="100" dirty="0" smtClean="0">
                <a:latin typeface="Times New Roman"/>
                <a:ea typeface="华文细黑"/>
                <a:cs typeface="Courier New"/>
              </a:rPr>
              <a:t>)___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H</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=___Mn</a:t>
            </a:r>
            <a:r>
              <a:rPr lang="en-US" altLang="zh-CN" sz="2800" kern="100" baseline="30000" dirty="0" smtClean="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__Cl</a:t>
            </a:r>
            <a:r>
              <a:rPr lang="en-US" altLang="zh-CN" sz="2800" kern="100" baseline="-25000" dirty="0" smtClean="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984843366"/>
              </p:ext>
            </p:extLst>
          </p:nvPr>
        </p:nvGraphicFramePr>
        <p:xfrm>
          <a:off x="4113707" y="1461003"/>
          <a:ext cx="1200150" cy="1066800"/>
        </p:xfrm>
        <a:graphic>
          <a:graphicData uri="http://schemas.openxmlformats.org/presentationml/2006/ole">
            <mc:AlternateContent xmlns:mc="http://schemas.openxmlformats.org/markup-compatibility/2006">
              <mc:Choice xmlns:v="urn:schemas-microsoft-com:vml" Requires="v">
                <p:oleObj spid="_x0000_s1486" name="文档" r:id="rId3" imgW="1200330" imgH="1066358" progId="Word.Document.12">
                  <p:embed/>
                </p:oleObj>
              </mc:Choice>
              <mc:Fallback>
                <p:oleObj name="文档" r:id="rId3" imgW="1200330" imgH="1066358" progId="Word.Document.12">
                  <p:embed/>
                  <p:pic>
                    <p:nvPicPr>
                      <p:cNvPr id="0" name=""/>
                      <p:cNvPicPr/>
                      <p:nvPr/>
                    </p:nvPicPr>
                    <p:blipFill>
                      <a:blip r:embed="rId4"/>
                      <a:stretch>
                        <a:fillRect/>
                      </a:stretch>
                    </p:blipFill>
                    <p:spPr>
                      <a:xfrm>
                        <a:off x="4113707" y="1461003"/>
                        <a:ext cx="1200150" cy="10668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828331302"/>
              </p:ext>
            </p:extLst>
          </p:nvPr>
        </p:nvGraphicFramePr>
        <p:xfrm>
          <a:off x="1126654" y="3723731"/>
          <a:ext cx="1198562" cy="679450"/>
        </p:xfrm>
        <a:graphic>
          <a:graphicData uri="http://schemas.openxmlformats.org/presentationml/2006/ole">
            <mc:AlternateContent xmlns:mc="http://schemas.openxmlformats.org/markup-compatibility/2006">
              <mc:Choice xmlns:v="urn:schemas-microsoft-com:vml" Requires="v">
                <p:oleObj spid="_x0000_s1487" name="文档" r:id="rId5" imgW="1200330" imgH="680424" progId="Word.Document.12">
                  <p:embed/>
                </p:oleObj>
              </mc:Choice>
              <mc:Fallback>
                <p:oleObj name="文档" r:id="rId5" imgW="1200330" imgH="680424" progId="Word.Document.12">
                  <p:embed/>
                  <p:pic>
                    <p:nvPicPr>
                      <p:cNvPr id="0" name=""/>
                      <p:cNvPicPr/>
                      <p:nvPr/>
                    </p:nvPicPr>
                    <p:blipFill>
                      <a:blip r:embed="rId6"/>
                      <a:stretch>
                        <a:fillRect/>
                      </a:stretch>
                    </p:blipFill>
                    <p:spPr>
                      <a:xfrm>
                        <a:off x="1126654" y="3723731"/>
                        <a:ext cx="1198562" cy="679450"/>
                      </a:xfrm>
                      <a:prstGeom prst="rect">
                        <a:avLst/>
                      </a:prstGeom>
                    </p:spPr>
                  </p:pic>
                </p:oleObj>
              </mc:Fallback>
            </mc:AlternateContent>
          </a:graphicData>
        </a:graphic>
      </p:graphicFrame>
      <p:sp>
        <p:nvSpPr>
          <p:cNvPr id="3" name="矩形 2"/>
          <p:cNvSpPr/>
          <p:nvPr/>
        </p:nvSpPr>
        <p:spPr>
          <a:xfrm>
            <a:off x="873347" y="1636655"/>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4" name="矩形 3"/>
          <p:cNvSpPr/>
          <p:nvPr/>
        </p:nvSpPr>
        <p:spPr>
          <a:xfrm>
            <a:off x="281756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5" name="矩形 4"/>
          <p:cNvSpPr/>
          <p:nvPr/>
        </p:nvSpPr>
        <p:spPr>
          <a:xfrm>
            <a:off x="5481859" y="16547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8" name="矩形 7"/>
          <p:cNvSpPr/>
          <p:nvPr/>
        </p:nvSpPr>
        <p:spPr>
          <a:xfrm>
            <a:off x="713804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9" name="矩形 8"/>
          <p:cNvSpPr/>
          <p:nvPr/>
        </p:nvSpPr>
        <p:spPr>
          <a:xfrm>
            <a:off x="8934081" y="1642351"/>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0" name="矩形 9"/>
          <p:cNvSpPr/>
          <p:nvPr/>
        </p:nvSpPr>
        <p:spPr>
          <a:xfrm>
            <a:off x="58531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3" name="矩形 12"/>
          <p:cNvSpPr/>
          <p:nvPr/>
        </p:nvSpPr>
        <p:spPr>
          <a:xfrm>
            <a:off x="1881459"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14" name="矩形 13"/>
          <p:cNvSpPr/>
          <p:nvPr/>
        </p:nvSpPr>
        <p:spPr>
          <a:xfrm>
            <a:off x="446958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5" name="矩形 14"/>
          <p:cNvSpPr/>
          <p:nvPr/>
        </p:nvSpPr>
        <p:spPr>
          <a:xfrm>
            <a:off x="6743278" y="234256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6" name="矩形 15"/>
          <p:cNvSpPr/>
          <p:nvPr/>
        </p:nvSpPr>
        <p:spPr>
          <a:xfrm>
            <a:off x="8506195"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22" name="矩形 21"/>
          <p:cNvSpPr/>
          <p:nvPr/>
        </p:nvSpPr>
        <p:spPr>
          <a:xfrm>
            <a:off x="585315"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73744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4" name="矩形 23"/>
          <p:cNvSpPr/>
          <p:nvPr/>
        </p:nvSpPr>
        <p:spPr>
          <a:xfrm>
            <a:off x="3321619"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5" name="矩形 24"/>
          <p:cNvSpPr/>
          <p:nvPr/>
        </p:nvSpPr>
        <p:spPr>
          <a:xfrm>
            <a:off x="5371751"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8" name="矩形 27"/>
          <p:cNvSpPr/>
          <p:nvPr/>
        </p:nvSpPr>
        <p:spPr>
          <a:xfrm>
            <a:off x="639256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9" name="矩形 28"/>
          <p:cNvSpPr/>
          <p:nvPr/>
        </p:nvSpPr>
        <p:spPr>
          <a:xfrm>
            <a:off x="8141993"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30" name="矩形 29"/>
          <p:cNvSpPr/>
          <p:nvPr/>
        </p:nvSpPr>
        <p:spPr>
          <a:xfrm>
            <a:off x="585315" y="37347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1" name="矩形 30"/>
          <p:cNvSpPr/>
          <p:nvPr/>
        </p:nvSpPr>
        <p:spPr>
          <a:xfrm>
            <a:off x="2383115" y="3750538"/>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16</a:t>
            </a:r>
            <a:endParaRPr lang="zh-CN" altLang="en-US" sz="2800" b="1" kern="100" dirty="0">
              <a:solidFill>
                <a:srgbClr val="FF0000"/>
              </a:solidFill>
              <a:latin typeface="Times New Roman"/>
              <a:ea typeface="华文细黑"/>
            </a:endParaRPr>
          </a:p>
        </p:txBody>
      </p:sp>
      <p:sp>
        <p:nvSpPr>
          <p:cNvPr id="32" name="矩形 31"/>
          <p:cNvSpPr/>
          <p:nvPr/>
        </p:nvSpPr>
        <p:spPr>
          <a:xfrm>
            <a:off x="3751267" y="3717826"/>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10</a:t>
            </a:r>
            <a:endParaRPr lang="zh-CN" altLang="en-US" sz="2800" b="1" kern="100" dirty="0">
              <a:solidFill>
                <a:srgbClr val="FF0000"/>
              </a:solidFill>
              <a:latin typeface="Times New Roman"/>
              <a:ea typeface="华文细黑"/>
            </a:endParaRPr>
          </a:p>
        </p:txBody>
      </p:sp>
      <p:sp>
        <p:nvSpPr>
          <p:cNvPr id="33" name="矩形 32"/>
          <p:cNvSpPr/>
          <p:nvPr/>
        </p:nvSpPr>
        <p:spPr>
          <a:xfrm>
            <a:off x="5531996" y="373814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4" name="矩形 33"/>
          <p:cNvSpPr/>
          <p:nvPr/>
        </p:nvSpPr>
        <p:spPr>
          <a:xfrm>
            <a:off x="7209234" y="374320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35" name="矩形 34"/>
          <p:cNvSpPr/>
          <p:nvPr/>
        </p:nvSpPr>
        <p:spPr>
          <a:xfrm>
            <a:off x="8717240" y="37359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36" name="矩形 3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8" name="Rectangle 21">
            <a:hlinkClick r:id="rId7"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9" name="Rectangle 21">
            <a:hlinkClick r:id="rId8"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0" name="Rectangle 21">
            <a:hlinkClick r:id="rId9"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1" name="Rectangle 21">
            <a:hlinkClick r:id="rId10"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7" name="矩形 36"/>
          <p:cNvSpPr/>
          <p:nvPr/>
        </p:nvSpPr>
        <p:spPr>
          <a:xfrm>
            <a:off x="432519" y="4509914"/>
            <a:ext cx="8787983" cy="1708160"/>
          </a:xfrm>
          <a:prstGeom prst="rect">
            <a:avLst/>
          </a:prstGeom>
        </p:spPr>
        <p:txBody>
          <a:bodyPr wrap="none">
            <a:spAutoFit/>
          </a:bodyPr>
          <a:lstStyle/>
          <a:p>
            <a:pPr>
              <a:lnSpc>
                <a:spcPct val="125000"/>
              </a:lnSpc>
            </a:pPr>
            <a:r>
              <a:rPr lang="en-US" altLang="zh-CN" sz="2800" b="1" kern="100" dirty="0" smtClean="0">
                <a:solidFill>
                  <a:srgbClr val="0000FF"/>
                </a:solidFill>
                <a:latin typeface="Times New Roman"/>
                <a:ea typeface="华文细黑"/>
              </a:rPr>
              <a:t>① </a:t>
            </a:r>
            <a:r>
              <a:rPr lang="zh-CN" altLang="en-US" sz="2800" b="1" kern="100" dirty="0">
                <a:solidFill>
                  <a:srgbClr val="0000FF"/>
                </a:solidFill>
                <a:latin typeface="Times New Roman"/>
                <a:ea typeface="华文细黑"/>
              </a:rPr>
              <a:t>先</a:t>
            </a:r>
            <a:r>
              <a:rPr lang="zh-CN" altLang="en-US" sz="2800" b="1" kern="100" dirty="0" smtClean="0">
                <a:solidFill>
                  <a:srgbClr val="0000FF"/>
                </a:solidFill>
                <a:latin typeface="Times New Roman"/>
                <a:ea typeface="华文细黑"/>
              </a:rPr>
              <a:t>用电子转移守恒，定四物系数；</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② </a:t>
            </a:r>
            <a:r>
              <a:rPr lang="zh-CN" altLang="en-US" sz="2800" b="1" kern="100" dirty="0" smtClean="0">
                <a:solidFill>
                  <a:srgbClr val="0000FF"/>
                </a:solidFill>
                <a:latin typeface="Times New Roman"/>
                <a:ea typeface="华文细黑"/>
              </a:rPr>
              <a:t>观察电荷守恒；</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③ </a:t>
            </a:r>
            <a:r>
              <a:rPr lang="zh-CN" altLang="en-US" sz="2800" b="1" kern="100" dirty="0" smtClean="0">
                <a:solidFill>
                  <a:srgbClr val="0000FF"/>
                </a:solidFill>
                <a:latin typeface="Times New Roman"/>
                <a:ea typeface="华文细黑"/>
              </a:rPr>
              <a:t>看溶液环境，酸性：补</a:t>
            </a:r>
            <a:r>
              <a:rPr lang="en-US" altLang="zh-CN" sz="2800" b="1" kern="100" dirty="0" smtClean="0">
                <a:solidFill>
                  <a:srgbClr val="0000FF"/>
                </a:solidFill>
                <a:latin typeface="Times New Roman"/>
                <a:ea typeface="华文细黑"/>
              </a:rPr>
              <a:t>H</a:t>
            </a:r>
            <a:r>
              <a:rPr lang="en-US" altLang="zh-CN" sz="2800" b="1" kern="100" baseline="30000" dirty="0" smtClean="0">
                <a:solidFill>
                  <a:srgbClr val="0000FF"/>
                </a:solidFill>
                <a:latin typeface="Times New Roman"/>
                <a:ea typeface="华文细黑"/>
              </a:rPr>
              <a:t>+</a:t>
            </a:r>
            <a:r>
              <a:rPr lang="zh-CN" altLang="en-US" sz="2800" b="1" kern="100" dirty="0" smtClean="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r>
              <a:rPr lang="zh-CN" altLang="en-US" sz="2800" b="1" kern="100" dirty="0" smtClean="0">
                <a:solidFill>
                  <a:srgbClr val="0000FF"/>
                </a:solidFill>
                <a:latin typeface="Times New Roman"/>
                <a:ea typeface="华文细黑"/>
              </a:rPr>
              <a:t>；碱性：</a:t>
            </a:r>
            <a:r>
              <a:rPr lang="en-US" altLang="zh-CN" sz="2800" b="1" kern="100" dirty="0" smtClean="0">
                <a:solidFill>
                  <a:srgbClr val="0000FF"/>
                </a:solidFill>
                <a:latin typeface="Times New Roman"/>
                <a:ea typeface="华文细黑"/>
              </a:rPr>
              <a:t>OH</a:t>
            </a:r>
            <a:r>
              <a:rPr lang="en-US" altLang="zh-CN" sz="2800" b="1" kern="100" baseline="30000" dirty="0" smtClean="0">
                <a:solidFill>
                  <a:srgbClr val="0000FF"/>
                </a:solidFill>
                <a:latin typeface="Times New Roman"/>
                <a:ea typeface="华文细黑"/>
              </a:rPr>
              <a:t>-</a:t>
            </a:r>
            <a:r>
              <a:rPr lang="zh-CN" altLang="en-US" sz="2800" b="1" kern="100" dirty="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p>
        </p:txBody>
      </p:sp>
      <p:sp>
        <p:nvSpPr>
          <p:cNvPr id="11" name="TextBox 10"/>
          <p:cNvSpPr txBox="1"/>
          <p:nvPr/>
        </p:nvSpPr>
        <p:spPr>
          <a:xfrm>
            <a:off x="8886626" y="981522"/>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12" name="TextBox 11"/>
          <p:cNvSpPr txBox="1"/>
          <p:nvPr/>
        </p:nvSpPr>
        <p:spPr>
          <a:xfrm>
            <a:off x="10493010" y="1629594"/>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500394" y="22966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3:2</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513094" y="297234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531110" y="371782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7">
                                            <p:txEl>
                                              <p:pRg st="0" end="0"/>
                                            </p:txEl>
                                          </p:spTgt>
                                        </p:tgtEl>
                                        <p:attrNameLst>
                                          <p:attrName>style.visibility</p:attrName>
                                        </p:attrNameLst>
                                      </p:cBhvr>
                                      <p:to>
                                        <p:strVal val="visible"/>
                                      </p:to>
                                    </p:set>
                                    <p:animEffect transition="in" filter="fade">
                                      <p:cBhvr>
                                        <p:cTn id="7" dur="1000"/>
                                        <p:tgtEl>
                                          <p:spTgt spid="37">
                                            <p:txEl>
                                              <p:pRg st="0" end="0"/>
                                            </p:txEl>
                                          </p:spTgt>
                                        </p:tgtEl>
                                      </p:cBhvr>
                                    </p:animEffect>
                                    <p:anim calcmode="lin" valueType="num">
                                      <p:cBhvr>
                                        <p:cTn id="8" dur="1000" fill="hold"/>
                                        <p:tgtEl>
                                          <p:spTgt spid="3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7">
                                            <p:txEl>
                                              <p:pRg st="1" end="1"/>
                                            </p:txEl>
                                          </p:spTgt>
                                        </p:tgtEl>
                                        <p:attrNameLst>
                                          <p:attrName>style.visibility</p:attrName>
                                        </p:attrNameLst>
                                      </p:cBhvr>
                                      <p:to>
                                        <p:strVal val="visible"/>
                                      </p:to>
                                    </p:set>
                                    <p:animEffect transition="in" filter="fade">
                                      <p:cBhvr>
                                        <p:cTn id="14" dur="1000"/>
                                        <p:tgtEl>
                                          <p:spTgt spid="37">
                                            <p:txEl>
                                              <p:pRg st="1" end="1"/>
                                            </p:txEl>
                                          </p:spTgt>
                                        </p:tgtEl>
                                      </p:cBhvr>
                                    </p:animEffect>
                                    <p:anim calcmode="lin" valueType="num">
                                      <p:cBhvr>
                                        <p:cTn id="15" dur="1000" fill="hold"/>
                                        <p:tgtEl>
                                          <p:spTgt spid="3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7">
                                            <p:txEl>
                                              <p:pRg st="2" end="2"/>
                                            </p:txEl>
                                          </p:spTgt>
                                        </p:tgtEl>
                                        <p:attrNameLst>
                                          <p:attrName>style.visibility</p:attrName>
                                        </p:attrNameLst>
                                      </p:cBhvr>
                                      <p:to>
                                        <p:strVal val="visible"/>
                                      </p:to>
                                    </p:set>
                                    <p:animEffect transition="in" filter="fade">
                                      <p:cBhvr>
                                        <p:cTn id="21" dur="1000"/>
                                        <p:tgtEl>
                                          <p:spTgt spid="37">
                                            <p:txEl>
                                              <p:pRg st="2" end="2"/>
                                            </p:txEl>
                                          </p:spTgt>
                                        </p:tgtEl>
                                      </p:cBhvr>
                                    </p:animEffect>
                                    <p:anim calcmode="lin" valueType="num">
                                      <p:cBhvr>
                                        <p:cTn id="22" dur="1000" fill="hold"/>
                                        <p:tgtEl>
                                          <p:spTgt spid="3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barn(inVertical)">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blinds(horizontal)">
                                      <p:cBhvr>
                                        <p:cTn id="33" dur="500"/>
                                        <p:tgtEl>
                                          <p:spTgt spid="3"/>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blinds(horizontal)">
                                      <p:cBhvr>
                                        <p:cTn id="38" dur="500"/>
                                        <p:tgtEl>
                                          <p:spTgt spid="4"/>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blinds(horizontal)">
                                      <p:cBhvr>
                                        <p:cTn id="43" dur="500"/>
                                        <p:tgtEl>
                                          <p:spTgt spid="5"/>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blinds(horizontal)">
                                      <p:cBhvr>
                                        <p:cTn id="48" dur="5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blinds(horizontal)">
                                      <p:cBhvr>
                                        <p:cTn id="53" dur="500"/>
                                        <p:tgtEl>
                                          <p:spTgt spid="9"/>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grpId="0" nodeType="clickEffect">
                                  <p:stCondLst>
                                    <p:cond delay="0"/>
                                  </p:stCondLst>
                                  <p:childTnLst>
                                    <p:set>
                                      <p:cBhvr>
                                        <p:cTn id="57" dur="1" fill="hold">
                                          <p:stCondLst>
                                            <p:cond delay="0"/>
                                          </p:stCondLst>
                                        </p:cTn>
                                        <p:tgtEl>
                                          <p:spTgt spid="12"/>
                                        </p:tgtEl>
                                        <p:attrNameLst>
                                          <p:attrName>style.visibility</p:attrName>
                                        </p:attrNameLst>
                                      </p:cBhvr>
                                      <p:to>
                                        <p:strVal val="visible"/>
                                      </p:to>
                                    </p:set>
                                    <p:animEffect transition="in" filter="wipe(down)">
                                      <p:cBhvr>
                                        <p:cTn id="58" dur="500"/>
                                        <p:tgtEl>
                                          <p:spTgt spid="12"/>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blinds(horizontal)">
                                      <p:cBhvr>
                                        <p:cTn id="63" dur="500"/>
                                        <p:tgtEl>
                                          <p:spTgt spid="10"/>
                                        </p:tgtEl>
                                      </p:cBhvr>
                                    </p:animEffect>
                                  </p:childTnLst>
                                </p:cTn>
                              </p:par>
                            </p:childTnLst>
                          </p:cTn>
                        </p:par>
                      </p:childTnLst>
                    </p:cTn>
                  </p:par>
                  <p:par>
                    <p:cTn id="64" fill="hold">
                      <p:stCondLst>
                        <p:cond delay="indefinite"/>
                      </p:stCondLst>
                      <p:childTnLst>
                        <p:par>
                          <p:cTn id="65" fill="hold">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3"/>
                                        </p:tgtEl>
                                        <p:attrNameLst>
                                          <p:attrName>style.visibility</p:attrName>
                                        </p:attrNameLst>
                                      </p:cBhvr>
                                      <p:to>
                                        <p:strVal val="visible"/>
                                      </p:to>
                                    </p:set>
                                    <p:animEffect transition="in" filter="blinds(horizontal)">
                                      <p:cBhvr>
                                        <p:cTn id="68" dur="500"/>
                                        <p:tgtEl>
                                          <p:spTgt spid="13"/>
                                        </p:tgtEl>
                                      </p:cBhvr>
                                    </p:animEffect>
                                  </p:childTnLst>
                                </p:cTn>
                              </p:par>
                            </p:childTnLst>
                          </p:cTn>
                        </p:par>
                      </p:childTnLst>
                    </p:cTn>
                  </p:par>
                  <p:par>
                    <p:cTn id="69" fill="hold">
                      <p:stCondLst>
                        <p:cond delay="indefinite"/>
                      </p:stCondLst>
                      <p:childTnLst>
                        <p:par>
                          <p:cTn id="70" fill="hold">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blinds(horizontal)">
                                      <p:cBhvr>
                                        <p:cTn id="73" dur="500"/>
                                        <p:tgtEl>
                                          <p:spTgt spid="14"/>
                                        </p:tgtEl>
                                      </p:cBhvr>
                                    </p:animEffect>
                                  </p:childTnLst>
                                </p:cTn>
                              </p:par>
                            </p:childTnLst>
                          </p:cTn>
                        </p:par>
                      </p:childTnLst>
                    </p:cTn>
                  </p:par>
                  <p:par>
                    <p:cTn id="74" fill="hold">
                      <p:stCondLst>
                        <p:cond delay="indefinite"/>
                      </p:stCondLst>
                      <p:childTnLst>
                        <p:par>
                          <p:cTn id="75" fill="hold">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15"/>
                                        </p:tgtEl>
                                        <p:attrNameLst>
                                          <p:attrName>style.visibility</p:attrName>
                                        </p:attrNameLst>
                                      </p:cBhvr>
                                      <p:to>
                                        <p:strVal val="visible"/>
                                      </p:to>
                                    </p:set>
                                    <p:animEffect transition="in" filter="blinds(horizontal)">
                                      <p:cBhvr>
                                        <p:cTn id="78" dur="500"/>
                                        <p:tgtEl>
                                          <p:spTgt spid="15"/>
                                        </p:tgtEl>
                                      </p:cBhvr>
                                    </p:animEffect>
                                  </p:childTnLst>
                                </p:cTn>
                              </p:par>
                            </p:childTnLst>
                          </p:cTn>
                        </p:par>
                      </p:childTnLst>
                    </p:cTn>
                  </p:par>
                  <p:par>
                    <p:cTn id="79" fill="hold">
                      <p:stCondLst>
                        <p:cond delay="indefinite"/>
                      </p:stCondLst>
                      <p:childTnLst>
                        <p:par>
                          <p:cTn id="80" fill="hold">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6"/>
                                        </p:tgtEl>
                                        <p:attrNameLst>
                                          <p:attrName>style.visibility</p:attrName>
                                        </p:attrNameLst>
                                      </p:cBhvr>
                                      <p:to>
                                        <p:strVal val="visible"/>
                                      </p:to>
                                    </p:set>
                                    <p:animEffect transition="in" filter="blinds(horizontal)">
                                      <p:cBhvr>
                                        <p:cTn id="83" dur="500"/>
                                        <p:tgtEl>
                                          <p:spTgt spid="16"/>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4" fill="hold" grpId="0" nodeType="click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wipe(down)">
                                      <p:cBhvr>
                                        <p:cTn id="88" dur="500"/>
                                        <p:tgtEl>
                                          <p:spTgt spid="42"/>
                                        </p:tgtEl>
                                      </p:cBhvr>
                                    </p:animEffect>
                                  </p:childTnLst>
                                </p:cTn>
                              </p:par>
                            </p:childTnLst>
                          </p:cTn>
                        </p:par>
                      </p:childTnLst>
                    </p:cTn>
                  </p:par>
                  <p:par>
                    <p:cTn id="89" fill="hold">
                      <p:stCondLst>
                        <p:cond delay="indefinite"/>
                      </p:stCondLst>
                      <p:childTnLst>
                        <p:par>
                          <p:cTn id="90" fill="hold">
                            <p:stCondLst>
                              <p:cond delay="0"/>
                            </p:stCondLst>
                            <p:childTnLst>
                              <p:par>
                                <p:cTn id="91" presetID="3" presetClass="entr" presetSubtype="10" fill="hold" grpId="0" nodeType="clickEffect">
                                  <p:stCondLst>
                                    <p:cond delay="0"/>
                                  </p:stCondLst>
                                  <p:childTnLst>
                                    <p:set>
                                      <p:cBhvr>
                                        <p:cTn id="92" dur="1" fill="hold">
                                          <p:stCondLst>
                                            <p:cond delay="0"/>
                                          </p:stCondLst>
                                        </p:cTn>
                                        <p:tgtEl>
                                          <p:spTgt spid="22"/>
                                        </p:tgtEl>
                                        <p:attrNameLst>
                                          <p:attrName>style.visibility</p:attrName>
                                        </p:attrNameLst>
                                      </p:cBhvr>
                                      <p:to>
                                        <p:strVal val="visible"/>
                                      </p:to>
                                    </p:set>
                                    <p:animEffect transition="in" filter="blinds(horizontal)">
                                      <p:cBhvr>
                                        <p:cTn id="93" dur="500"/>
                                        <p:tgtEl>
                                          <p:spTgt spid="22"/>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ntr" presetSubtype="10" fill="hold" grpId="0" nodeType="clickEffect">
                                  <p:stCondLst>
                                    <p:cond delay="0"/>
                                  </p:stCondLst>
                                  <p:childTnLst>
                                    <p:set>
                                      <p:cBhvr>
                                        <p:cTn id="97" dur="1" fill="hold">
                                          <p:stCondLst>
                                            <p:cond delay="0"/>
                                          </p:stCondLst>
                                        </p:cTn>
                                        <p:tgtEl>
                                          <p:spTgt spid="23"/>
                                        </p:tgtEl>
                                        <p:attrNameLst>
                                          <p:attrName>style.visibility</p:attrName>
                                        </p:attrNameLst>
                                      </p:cBhvr>
                                      <p:to>
                                        <p:strVal val="visible"/>
                                      </p:to>
                                    </p:set>
                                    <p:animEffect transition="in" filter="blinds(horizontal)">
                                      <p:cBhvr>
                                        <p:cTn id="98" dur="500"/>
                                        <p:tgtEl>
                                          <p:spTgt spid="23"/>
                                        </p:tgtEl>
                                      </p:cBhvr>
                                    </p:animEffect>
                                  </p:childTnLst>
                                </p:cTn>
                              </p:par>
                            </p:childTnLst>
                          </p:cTn>
                        </p:par>
                      </p:childTnLst>
                    </p:cTn>
                  </p:par>
                  <p:par>
                    <p:cTn id="99" fill="hold">
                      <p:stCondLst>
                        <p:cond delay="indefinite"/>
                      </p:stCondLst>
                      <p:childTnLst>
                        <p:par>
                          <p:cTn id="100" fill="hold">
                            <p:stCondLst>
                              <p:cond delay="0"/>
                            </p:stCondLst>
                            <p:childTnLst>
                              <p:par>
                                <p:cTn id="101" presetID="3" presetClass="entr" presetSubtype="10" fill="hold" grpId="0" nodeType="clickEffect">
                                  <p:stCondLst>
                                    <p:cond delay="0"/>
                                  </p:stCondLst>
                                  <p:childTnLst>
                                    <p:set>
                                      <p:cBhvr>
                                        <p:cTn id="102" dur="1" fill="hold">
                                          <p:stCondLst>
                                            <p:cond delay="0"/>
                                          </p:stCondLst>
                                        </p:cTn>
                                        <p:tgtEl>
                                          <p:spTgt spid="24"/>
                                        </p:tgtEl>
                                        <p:attrNameLst>
                                          <p:attrName>style.visibility</p:attrName>
                                        </p:attrNameLst>
                                      </p:cBhvr>
                                      <p:to>
                                        <p:strVal val="visible"/>
                                      </p:to>
                                    </p:set>
                                    <p:animEffect transition="in" filter="blinds(horizontal)">
                                      <p:cBhvr>
                                        <p:cTn id="103" dur="500"/>
                                        <p:tgtEl>
                                          <p:spTgt spid="24"/>
                                        </p:tgtEl>
                                      </p:cBhvr>
                                    </p:animEffect>
                                  </p:childTnLst>
                                </p:cTn>
                              </p:par>
                            </p:childTnLst>
                          </p:cTn>
                        </p:par>
                      </p:childTnLst>
                    </p:cTn>
                  </p:par>
                  <p:par>
                    <p:cTn id="104" fill="hold">
                      <p:stCondLst>
                        <p:cond delay="indefinite"/>
                      </p:stCondLst>
                      <p:childTnLst>
                        <p:par>
                          <p:cTn id="105" fill="hold">
                            <p:stCondLst>
                              <p:cond delay="0"/>
                            </p:stCondLst>
                            <p:childTnLst>
                              <p:par>
                                <p:cTn id="106" presetID="3" presetClass="entr" presetSubtype="10" fill="hold" grpId="0" nodeType="click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blinds(horizontal)">
                                      <p:cBhvr>
                                        <p:cTn id="108" dur="500"/>
                                        <p:tgtEl>
                                          <p:spTgt spid="25"/>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28"/>
                                        </p:tgtEl>
                                        <p:attrNameLst>
                                          <p:attrName>style.visibility</p:attrName>
                                        </p:attrNameLst>
                                      </p:cBhvr>
                                      <p:to>
                                        <p:strVal val="visible"/>
                                      </p:to>
                                    </p:set>
                                    <p:animEffect transition="in" filter="blinds(horizontal)">
                                      <p:cBhvr>
                                        <p:cTn id="113" dur="500"/>
                                        <p:tgtEl>
                                          <p:spTgt spid="28"/>
                                        </p:tgtEl>
                                      </p:cBhvr>
                                    </p:animEffect>
                                  </p:childTnLst>
                                </p:cTn>
                              </p:par>
                            </p:childTnLst>
                          </p:cTn>
                        </p:par>
                      </p:childTnLst>
                    </p:cTn>
                  </p:par>
                  <p:par>
                    <p:cTn id="114" fill="hold">
                      <p:stCondLst>
                        <p:cond delay="indefinite"/>
                      </p:stCondLst>
                      <p:childTnLst>
                        <p:par>
                          <p:cTn id="115" fill="hold">
                            <p:stCondLst>
                              <p:cond delay="0"/>
                            </p:stCondLst>
                            <p:childTnLst>
                              <p:par>
                                <p:cTn id="116" presetID="3" presetClass="entr" presetSubtype="10" fill="hold" grpId="0" nodeType="clickEffect">
                                  <p:stCondLst>
                                    <p:cond delay="0"/>
                                  </p:stCondLst>
                                  <p:childTnLst>
                                    <p:set>
                                      <p:cBhvr>
                                        <p:cTn id="117" dur="1" fill="hold">
                                          <p:stCondLst>
                                            <p:cond delay="0"/>
                                          </p:stCondLst>
                                        </p:cTn>
                                        <p:tgtEl>
                                          <p:spTgt spid="29"/>
                                        </p:tgtEl>
                                        <p:attrNameLst>
                                          <p:attrName>style.visibility</p:attrName>
                                        </p:attrNameLst>
                                      </p:cBhvr>
                                      <p:to>
                                        <p:strVal val="visible"/>
                                      </p:to>
                                    </p:set>
                                    <p:animEffect transition="in" filter="blinds(horizontal)">
                                      <p:cBhvr>
                                        <p:cTn id="118" dur="500"/>
                                        <p:tgtEl>
                                          <p:spTgt spid="29"/>
                                        </p:tgtEl>
                                      </p:cBhvr>
                                    </p:animEffect>
                                  </p:childTnLst>
                                </p:cTn>
                              </p:par>
                            </p:childTnLst>
                          </p:cTn>
                        </p:par>
                      </p:childTnLst>
                    </p:cTn>
                  </p:par>
                  <p:par>
                    <p:cTn id="119" fill="hold">
                      <p:stCondLst>
                        <p:cond delay="indefinite"/>
                      </p:stCondLst>
                      <p:childTnLst>
                        <p:par>
                          <p:cTn id="120" fill="hold">
                            <p:stCondLst>
                              <p:cond delay="0"/>
                            </p:stCondLst>
                            <p:childTnLst>
                              <p:par>
                                <p:cTn id="121" presetID="22" presetClass="entr" presetSubtype="4" fill="hold" grpId="0" nodeType="clickEffect">
                                  <p:stCondLst>
                                    <p:cond delay="0"/>
                                  </p:stCondLst>
                                  <p:childTnLst>
                                    <p:set>
                                      <p:cBhvr>
                                        <p:cTn id="122" dur="1" fill="hold">
                                          <p:stCondLst>
                                            <p:cond delay="0"/>
                                          </p:stCondLst>
                                        </p:cTn>
                                        <p:tgtEl>
                                          <p:spTgt spid="43"/>
                                        </p:tgtEl>
                                        <p:attrNameLst>
                                          <p:attrName>style.visibility</p:attrName>
                                        </p:attrNameLst>
                                      </p:cBhvr>
                                      <p:to>
                                        <p:strVal val="visible"/>
                                      </p:to>
                                    </p:set>
                                    <p:animEffect transition="in" filter="wipe(down)">
                                      <p:cBhvr>
                                        <p:cTn id="123" dur="500"/>
                                        <p:tgtEl>
                                          <p:spTgt spid="43"/>
                                        </p:tgtEl>
                                      </p:cBhvr>
                                    </p:animEffect>
                                  </p:childTnLst>
                                </p:cTn>
                              </p:par>
                            </p:childTnLst>
                          </p:cTn>
                        </p:par>
                      </p:childTnLst>
                    </p:cTn>
                  </p:par>
                  <p:par>
                    <p:cTn id="124" fill="hold">
                      <p:stCondLst>
                        <p:cond delay="indefinite"/>
                      </p:stCondLst>
                      <p:childTnLst>
                        <p:par>
                          <p:cTn id="125" fill="hold">
                            <p:stCondLst>
                              <p:cond delay="0"/>
                            </p:stCondLst>
                            <p:childTnLst>
                              <p:par>
                                <p:cTn id="126" presetID="3" presetClass="entr" presetSubtype="10" fill="hold" grpId="0" nodeType="clickEffect">
                                  <p:stCondLst>
                                    <p:cond delay="0"/>
                                  </p:stCondLst>
                                  <p:childTnLst>
                                    <p:set>
                                      <p:cBhvr>
                                        <p:cTn id="127" dur="1" fill="hold">
                                          <p:stCondLst>
                                            <p:cond delay="0"/>
                                          </p:stCondLst>
                                        </p:cTn>
                                        <p:tgtEl>
                                          <p:spTgt spid="30"/>
                                        </p:tgtEl>
                                        <p:attrNameLst>
                                          <p:attrName>style.visibility</p:attrName>
                                        </p:attrNameLst>
                                      </p:cBhvr>
                                      <p:to>
                                        <p:strVal val="visible"/>
                                      </p:to>
                                    </p:set>
                                    <p:animEffect transition="in" filter="blinds(horizontal)">
                                      <p:cBhvr>
                                        <p:cTn id="128" dur="500"/>
                                        <p:tgtEl>
                                          <p:spTgt spid="30"/>
                                        </p:tgtEl>
                                      </p:cBhvr>
                                    </p:animEffect>
                                  </p:childTnLst>
                                </p:cTn>
                              </p:par>
                            </p:childTnLst>
                          </p:cTn>
                        </p:par>
                      </p:childTnLst>
                    </p:cTn>
                  </p:par>
                  <p:par>
                    <p:cTn id="129" fill="hold">
                      <p:stCondLst>
                        <p:cond delay="indefinite"/>
                      </p:stCondLst>
                      <p:childTnLst>
                        <p:par>
                          <p:cTn id="130" fill="hold">
                            <p:stCondLst>
                              <p:cond delay="0"/>
                            </p:stCondLst>
                            <p:childTnLst>
                              <p:par>
                                <p:cTn id="131" presetID="3" presetClass="entr" presetSubtype="10" fill="hold" grpId="0" nodeType="clickEffect">
                                  <p:stCondLst>
                                    <p:cond delay="0"/>
                                  </p:stCondLst>
                                  <p:childTnLst>
                                    <p:set>
                                      <p:cBhvr>
                                        <p:cTn id="132" dur="1" fill="hold">
                                          <p:stCondLst>
                                            <p:cond delay="0"/>
                                          </p:stCondLst>
                                        </p:cTn>
                                        <p:tgtEl>
                                          <p:spTgt spid="31"/>
                                        </p:tgtEl>
                                        <p:attrNameLst>
                                          <p:attrName>style.visibility</p:attrName>
                                        </p:attrNameLst>
                                      </p:cBhvr>
                                      <p:to>
                                        <p:strVal val="visible"/>
                                      </p:to>
                                    </p:set>
                                    <p:animEffect transition="in" filter="blinds(horizontal)">
                                      <p:cBhvr>
                                        <p:cTn id="133" dur="500"/>
                                        <p:tgtEl>
                                          <p:spTgt spid="31"/>
                                        </p:tgtEl>
                                      </p:cBhvr>
                                    </p:animEffect>
                                  </p:childTnLst>
                                </p:cTn>
                              </p:par>
                            </p:childTnLst>
                          </p:cTn>
                        </p:par>
                      </p:childTnLst>
                    </p:cTn>
                  </p:par>
                  <p:par>
                    <p:cTn id="134" fill="hold">
                      <p:stCondLst>
                        <p:cond delay="indefinite"/>
                      </p:stCondLst>
                      <p:childTnLst>
                        <p:par>
                          <p:cTn id="135" fill="hold">
                            <p:stCondLst>
                              <p:cond delay="0"/>
                            </p:stCondLst>
                            <p:childTnLst>
                              <p:par>
                                <p:cTn id="136" presetID="3" presetClass="entr" presetSubtype="10" fill="hold" grpId="0" nodeType="clickEffect">
                                  <p:stCondLst>
                                    <p:cond delay="0"/>
                                  </p:stCondLst>
                                  <p:childTnLst>
                                    <p:set>
                                      <p:cBhvr>
                                        <p:cTn id="137" dur="1" fill="hold">
                                          <p:stCondLst>
                                            <p:cond delay="0"/>
                                          </p:stCondLst>
                                        </p:cTn>
                                        <p:tgtEl>
                                          <p:spTgt spid="32"/>
                                        </p:tgtEl>
                                        <p:attrNameLst>
                                          <p:attrName>style.visibility</p:attrName>
                                        </p:attrNameLst>
                                      </p:cBhvr>
                                      <p:to>
                                        <p:strVal val="visible"/>
                                      </p:to>
                                    </p:set>
                                    <p:animEffect transition="in" filter="blinds(horizontal)">
                                      <p:cBhvr>
                                        <p:cTn id="138" dur="500"/>
                                        <p:tgtEl>
                                          <p:spTgt spid="32"/>
                                        </p:tgtEl>
                                      </p:cBhvr>
                                    </p:animEffect>
                                  </p:childTnLst>
                                </p:cTn>
                              </p:par>
                            </p:childTnLst>
                          </p:cTn>
                        </p:par>
                      </p:childTnLst>
                    </p:cTn>
                  </p:par>
                  <p:par>
                    <p:cTn id="139" fill="hold">
                      <p:stCondLst>
                        <p:cond delay="indefinite"/>
                      </p:stCondLst>
                      <p:childTnLst>
                        <p:par>
                          <p:cTn id="140" fill="hold">
                            <p:stCondLst>
                              <p:cond delay="0"/>
                            </p:stCondLst>
                            <p:childTnLst>
                              <p:par>
                                <p:cTn id="141" presetID="3" presetClass="entr" presetSubtype="10" fill="hold" grpId="0" nodeType="clickEffect">
                                  <p:stCondLst>
                                    <p:cond delay="0"/>
                                  </p:stCondLst>
                                  <p:childTnLst>
                                    <p:set>
                                      <p:cBhvr>
                                        <p:cTn id="142" dur="1" fill="hold">
                                          <p:stCondLst>
                                            <p:cond delay="0"/>
                                          </p:stCondLst>
                                        </p:cTn>
                                        <p:tgtEl>
                                          <p:spTgt spid="33"/>
                                        </p:tgtEl>
                                        <p:attrNameLst>
                                          <p:attrName>style.visibility</p:attrName>
                                        </p:attrNameLst>
                                      </p:cBhvr>
                                      <p:to>
                                        <p:strVal val="visible"/>
                                      </p:to>
                                    </p:set>
                                    <p:animEffect transition="in" filter="blinds(horizontal)">
                                      <p:cBhvr>
                                        <p:cTn id="143" dur="500"/>
                                        <p:tgtEl>
                                          <p:spTgt spid="33"/>
                                        </p:tgtEl>
                                      </p:cBhvr>
                                    </p:animEffect>
                                  </p:childTnLst>
                                </p:cTn>
                              </p:par>
                            </p:childTnLst>
                          </p:cTn>
                        </p:par>
                      </p:childTnLst>
                    </p:cTn>
                  </p:par>
                  <p:par>
                    <p:cTn id="144" fill="hold">
                      <p:stCondLst>
                        <p:cond delay="indefinite"/>
                      </p:stCondLst>
                      <p:childTnLst>
                        <p:par>
                          <p:cTn id="145" fill="hold">
                            <p:stCondLst>
                              <p:cond delay="0"/>
                            </p:stCondLst>
                            <p:childTnLst>
                              <p:par>
                                <p:cTn id="146" presetID="3" presetClass="entr" presetSubtype="10" fill="hold" grpId="0" nodeType="clickEffect">
                                  <p:stCondLst>
                                    <p:cond delay="0"/>
                                  </p:stCondLst>
                                  <p:childTnLst>
                                    <p:set>
                                      <p:cBhvr>
                                        <p:cTn id="147" dur="1" fill="hold">
                                          <p:stCondLst>
                                            <p:cond delay="0"/>
                                          </p:stCondLst>
                                        </p:cTn>
                                        <p:tgtEl>
                                          <p:spTgt spid="34"/>
                                        </p:tgtEl>
                                        <p:attrNameLst>
                                          <p:attrName>style.visibility</p:attrName>
                                        </p:attrNameLst>
                                      </p:cBhvr>
                                      <p:to>
                                        <p:strVal val="visible"/>
                                      </p:to>
                                    </p:set>
                                    <p:animEffect transition="in" filter="blinds(horizontal)">
                                      <p:cBhvr>
                                        <p:cTn id="148" dur="500"/>
                                        <p:tgtEl>
                                          <p:spTgt spid="34"/>
                                        </p:tgtEl>
                                      </p:cBhvr>
                                    </p:animEffect>
                                  </p:childTnLst>
                                </p:cTn>
                              </p:par>
                            </p:childTnLst>
                          </p:cTn>
                        </p:par>
                      </p:childTnLst>
                    </p:cTn>
                  </p:par>
                  <p:par>
                    <p:cTn id="149" fill="hold">
                      <p:stCondLst>
                        <p:cond delay="indefinite"/>
                      </p:stCondLst>
                      <p:childTnLst>
                        <p:par>
                          <p:cTn id="150" fill="hold">
                            <p:stCondLst>
                              <p:cond delay="0"/>
                            </p:stCondLst>
                            <p:childTnLst>
                              <p:par>
                                <p:cTn id="151" presetID="3" presetClass="entr" presetSubtype="10" fill="hold" grpId="0" nodeType="clickEffect">
                                  <p:stCondLst>
                                    <p:cond delay="0"/>
                                  </p:stCondLst>
                                  <p:childTnLst>
                                    <p:set>
                                      <p:cBhvr>
                                        <p:cTn id="152" dur="1" fill="hold">
                                          <p:stCondLst>
                                            <p:cond delay="0"/>
                                          </p:stCondLst>
                                        </p:cTn>
                                        <p:tgtEl>
                                          <p:spTgt spid="35"/>
                                        </p:tgtEl>
                                        <p:attrNameLst>
                                          <p:attrName>style.visibility</p:attrName>
                                        </p:attrNameLst>
                                      </p:cBhvr>
                                      <p:to>
                                        <p:strVal val="visible"/>
                                      </p:to>
                                    </p:set>
                                    <p:animEffect transition="in" filter="blinds(horizontal)">
                                      <p:cBhvr>
                                        <p:cTn id="153" dur="500"/>
                                        <p:tgtEl>
                                          <p:spTgt spid="35"/>
                                        </p:tgtEl>
                                      </p:cBhvr>
                                    </p:animEffect>
                                  </p:childTnLst>
                                </p:cTn>
                              </p:par>
                            </p:childTnLst>
                          </p:cTn>
                        </p:par>
                      </p:childTnLst>
                    </p:cTn>
                  </p:par>
                  <p:par>
                    <p:cTn id="154" fill="hold">
                      <p:stCondLst>
                        <p:cond delay="indefinite"/>
                      </p:stCondLst>
                      <p:childTnLst>
                        <p:par>
                          <p:cTn id="155" fill="hold">
                            <p:stCondLst>
                              <p:cond delay="0"/>
                            </p:stCondLst>
                            <p:childTnLst>
                              <p:par>
                                <p:cTn id="156" presetID="22" presetClass="entr" presetSubtype="4" fill="hold" grpId="0" nodeType="clickEffect">
                                  <p:stCondLst>
                                    <p:cond delay="0"/>
                                  </p:stCondLst>
                                  <p:childTnLst>
                                    <p:set>
                                      <p:cBhvr>
                                        <p:cTn id="157" dur="1" fill="hold">
                                          <p:stCondLst>
                                            <p:cond delay="0"/>
                                          </p:stCondLst>
                                        </p:cTn>
                                        <p:tgtEl>
                                          <p:spTgt spid="44"/>
                                        </p:tgtEl>
                                        <p:attrNameLst>
                                          <p:attrName>style.visibility</p:attrName>
                                        </p:attrNameLst>
                                      </p:cBhvr>
                                      <p:to>
                                        <p:strVal val="visible"/>
                                      </p:to>
                                    </p:set>
                                    <p:animEffect transition="in" filter="wipe(down)">
                                      <p:cBhvr>
                                        <p:cTn id="158"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8" grpId="0"/>
      <p:bldP spid="9" grpId="0"/>
      <p:bldP spid="10" grpId="0"/>
      <p:bldP spid="13" grpId="0"/>
      <p:bldP spid="14" grpId="0"/>
      <p:bldP spid="15" grpId="0"/>
      <p:bldP spid="16" grpId="0"/>
      <p:bldP spid="22" grpId="0"/>
      <p:bldP spid="23" grpId="0"/>
      <p:bldP spid="24" grpId="0"/>
      <p:bldP spid="25" grpId="0"/>
      <p:bldP spid="28" grpId="0"/>
      <p:bldP spid="29" grpId="0"/>
      <p:bldP spid="30" grpId="0"/>
      <p:bldP spid="31" grpId="0"/>
      <p:bldP spid="32" grpId="0"/>
      <p:bldP spid="33" grpId="0"/>
      <p:bldP spid="34" grpId="0"/>
      <p:bldP spid="35" grpId="0"/>
      <p:bldP spid="11" grpId="0"/>
      <p:bldP spid="12" grpId="0"/>
      <p:bldP spid="42" grpId="0"/>
      <p:bldP spid="43" grpId="0"/>
      <p:bldP spid="44" grpId="0"/>
    </p:bld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6414</TotalTime>
  <Words>4810</Words>
  <Application>Microsoft Office PowerPoint</Application>
  <PresentationFormat>自定义</PresentationFormat>
  <Paragraphs>1151</Paragraphs>
  <Slides>75</Slides>
  <Notes>3</Notes>
  <HiddenSlides>15</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75</vt:i4>
      </vt:variant>
    </vt:vector>
  </HeadingPairs>
  <TitlesOfParts>
    <vt:vector size="77"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user</cp:lastModifiedBy>
  <cp:revision>1340</cp:revision>
  <dcterms:created xsi:type="dcterms:W3CDTF">2014-11-27T01:03:08Z</dcterms:created>
  <dcterms:modified xsi:type="dcterms:W3CDTF">2016-08-13T02:22:00Z</dcterms:modified>
</cp:coreProperties>
</file>

<file path=docProps/thumbnail.jpeg>
</file>